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1"/>
  </p:handoutMasterIdLst>
  <p:sldIdLst>
    <p:sldId id="257" r:id="rId2"/>
    <p:sldId id="258" r:id="rId3"/>
    <p:sldId id="259" r:id="rId4"/>
    <p:sldId id="260" r:id="rId5"/>
    <p:sldId id="261" r:id="rId6"/>
    <p:sldId id="263" r:id="rId7"/>
    <p:sldId id="264" r:id="rId8"/>
    <p:sldId id="284" r:id="rId9"/>
    <p:sldId id="266" r:id="rId10"/>
    <p:sldId id="269" r:id="rId11"/>
    <p:sldId id="271" r:id="rId12"/>
    <p:sldId id="278" r:id="rId13"/>
    <p:sldId id="280" r:id="rId14"/>
    <p:sldId id="285" r:id="rId15"/>
    <p:sldId id="286" r:id="rId16"/>
    <p:sldId id="298" r:id="rId17"/>
    <p:sldId id="287" r:id="rId18"/>
    <p:sldId id="288" r:id="rId19"/>
    <p:sldId id="289" r:id="rId20"/>
    <p:sldId id="296" r:id="rId21"/>
    <p:sldId id="294" r:id="rId22"/>
    <p:sldId id="297" r:id="rId23"/>
    <p:sldId id="295" r:id="rId24"/>
    <p:sldId id="290" r:id="rId25"/>
    <p:sldId id="291" r:id="rId26"/>
    <p:sldId id="292" r:id="rId27"/>
    <p:sldId id="293" r:id="rId28"/>
    <p:sldId id="282" r:id="rId29"/>
    <p:sldId id="283" r:id="rId3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779" autoAdjust="0"/>
    <p:restoredTop sz="94660"/>
  </p:normalViewPr>
  <p:slideViewPr>
    <p:cSldViewPr snapToGrid="0">
      <p:cViewPr varScale="1">
        <p:scale>
          <a:sx n="85" d="100"/>
          <a:sy n="85" d="100"/>
        </p:scale>
        <p:origin x="672" y="78"/>
      </p:cViewPr>
      <p:guideLst/>
    </p:cSldViewPr>
  </p:slideViewPr>
  <p:notesTextViewPr>
    <p:cViewPr>
      <p:scale>
        <a:sx n="1" d="1"/>
        <a:sy n="1" d="1"/>
      </p:scale>
      <p:origin x="0" y="0"/>
    </p:cViewPr>
  </p:notesTextViewPr>
  <p:sorterViewPr>
    <p:cViewPr varScale="1">
      <p:scale>
        <a:sx n="100" d="100"/>
        <a:sy n="100" d="100"/>
      </p:scale>
      <p:origin x="0" y="-50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AE8E2B9F-659F-4A3B-8E15-EAAD704E0BD6}" type="datetimeFigureOut">
              <a:rPr lang="en-US" smtClean="0"/>
              <a:t>8/18/2016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1675083C-8B40-449D-A590-20595049AD76}" type="slidenum">
              <a:rPr lang="en-US" smtClean="0"/>
              <a:t>‹#›</a:t>
            </a:fld>
            <a:endParaRPr lang="en-US"/>
          </a:p>
        </p:txBody>
      </p:sp>
    </p:spTree>
    <p:extLst>
      <p:ext uri="{BB962C8B-B14F-4D97-AF65-F5344CB8AC3E}">
        <p14:creationId xmlns:p14="http://schemas.microsoft.com/office/powerpoint/2010/main" val="83792589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2" name="Picture 11" descr="9_02.jpg"/>
          <p:cNvPicPr preferRelativeResize="0">
            <a:picLocks/>
          </p:cNvPicPr>
          <p:nvPr/>
        </p:nvPicPr>
        <p:blipFill>
          <a:blip r:embed="rId2">
            <a:duotone>
              <a:schemeClr val="accent1">
                <a:shade val="45000"/>
                <a:satMod val="135000"/>
              </a:schemeClr>
              <a:prstClr val="white"/>
            </a:duotone>
          </a:blip>
          <a:stretch>
            <a:fillRect/>
          </a:stretch>
        </p:blipFill>
        <p:spPr>
          <a:xfrm>
            <a:off x="10338816" y="0"/>
            <a:ext cx="97536" cy="6858000"/>
          </a:xfrm>
          <a:prstGeom prst="rect">
            <a:avLst/>
          </a:prstGeom>
        </p:spPr>
      </p:pic>
      <p:pic>
        <p:nvPicPr>
          <p:cNvPr id="7" name="Picture 6" descr="1_05.jpg"/>
          <p:cNvPicPr>
            <a:picLocks noChangeAspect="1"/>
          </p:cNvPicPr>
          <p:nvPr/>
        </p:nvPicPr>
        <p:blipFill>
          <a:blip r:embed="rId3"/>
          <a:stretch>
            <a:fillRect/>
          </a:stretch>
        </p:blipFill>
        <p:spPr>
          <a:xfrm>
            <a:off x="10414000" y="0"/>
            <a:ext cx="1778000" cy="6858000"/>
          </a:xfrm>
          <a:prstGeom prst="rect">
            <a:avLst/>
          </a:prstGeom>
        </p:spPr>
      </p:pic>
      <p:grpSp>
        <p:nvGrpSpPr>
          <p:cNvPr id="4" name="Group 17"/>
          <p:cNvGrpSpPr/>
          <p:nvPr/>
        </p:nvGrpSpPr>
        <p:grpSpPr>
          <a:xfrm>
            <a:off x="0" y="6630352"/>
            <a:ext cx="12192000" cy="228600"/>
            <a:chOff x="0" y="6582727"/>
            <a:chExt cx="9144000" cy="228600"/>
          </a:xfrm>
        </p:grpSpPr>
        <p:sp>
          <p:nvSpPr>
            <p:cNvPr id="10" name="Rectangle 9"/>
            <p:cNvSpPr/>
            <p:nvPr/>
          </p:nvSpPr>
          <p:spPr>
            <a:xfrm>
              <a:off x="7813040" y="6582727"/>
              <a:ext cx="1330960" cy="2286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Rectangle 10"/>
            <p:cNvSpPr/>
            <p:nvPr/>
          </p:nvSpPr>
          <p:spPr>
            <a:xfrm>
              <a:off x="6134101" y="6582727"/>
              <a:ext cx="1609724"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p:cNvSpPr/>
            <p:nvPr/>
          </p:nvSpPr>
          <p:spPr>
            <a:xfrm>
              <a:off x="0" y="6582727"/>
              <a:ext cx="6096000"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ctrTitle"/>
          </p:nvPr>
        </p:nvSpPr>
        <p:spPr>
          <a:xfrm>
            <a:off x="609600" y="1371601"/>
            <a:ext cx="9042400" cy="1069975"/>
          </a:xfrm>
        </p:spPr>
        <p:txBody>
          <a:bodyPr bIns="0" anchor="b" anchorCtr="0">
            <a:noAutofit/>
          </a:bodyPr>
          <a:lstStyle>
            <a:lvl1pPr>
              <a:defRPr sz="4200" baseline="0"/>
            </a:lvl1pPr>
          </a:lstStyle>
          <a:p>
            <a:r>
              <a:rPr lang="en-US" smtClean="0"/>
              <a:t>Click to edit Master title style</a:t>
            </a:r>
            <a:endParaRPr lang="en-US" dirty="0"/>
          </a:p>
        </p:txBody>
      </p:sp>
      <p:sp>
        <p:nvSpPr>
          <p:cNvPr id="3" name="Subtitle 2"/>
          <p:cNvSpPr>
            <a:spLocks noGrp="1"/>
          </p:cNvSpPr>
          <p:nvPr>
            <p:ph type="subTitle" idx="1"/>
          </p:nvPr>
        </p:nvSpPr>
        <p:spPr>
          <a:xfrm>
            <a:off x="609600" y="2438400"/>
            <a:ext cx="9042400" cy="762000"/>
          </a:xfrm>
        </p:spPr>
        <p:txBody>
          <a:bodyPr lIns="0" tIns="0" rIns="0">
            <a:normAutofit/>
          </a:bodyPr>
          <a:lstStyle>
            <a:lvl1pPr marL="0" indent="0" algn="l">
              <a:buNone/>
              <a:defRPr sz="24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9" name="Date Placeholder 18"/>
          <p:cNvSpPr>
            <a:spLocks noGrp="1"/>
          </p:cNvSpPr>
          <p:nvPr>
            <p:ph type="dt" sz="half" idx="10"/>
          </p:nvPr>
        </p:nvSpPr>
        <p:spPr>
          <a:xfrm>
            <a:off x="8280400" y="6610350"/>
            <a:ext cx="2032000" cy="228600"/>
          </a:xfrm>
        </p:spPr>
        <p:txBody>
          <a:bodyPr/>
          <a:lstStyle/>
          <a:p>
            <a:fld id="{46429970-AC7A-4A62-8A32-936C20903A2E}" type="datetimeFigureOut">
              <a:rPr lang="en-US" smtClean="0"/>
              <a:t>8/18/2016</a:t>
            </a:fld>
            <a:endParaRPr lang="en-US" dirty="0"/>
          </a:p>
        </p:txBody>
      </p:sp>
      <p:sp>
        <p:nvSpPr>
          <p:cNvPr id="20" name="Slide Number Placeholder 19"/>
          <p:cNvSpPr>
            <a:spLocks noGrp="1"/>
          </p:cNvSpPr>
          <p:nvPr>
            <p:ph type="sldNum" sz="quarter" idx="11"/>
          </p:nvPr>
        </p:nvSpPr>
        <p:spPr>
          <a:xfrm>
            <a:off x="10566400" y="6610350"/>
            <a:ext cx="1598507" cy="228600"/>
          </a:xfrm>
        </p:spPr>
        <p:txBody>
          <a:bodyPr/>
          <a:lstStyle/>
          <a:p>
            <a:fld id="{185C669E-99C3-45F1-B7D5-664361015AEF}" type="slidenum">
              <a:rPr lang="en-US" smtClean="0"/>
              <a:t>‹#›</a:t>
            </a:fld>
            <a:endParaRPr lang="en-US" dirty="0"/>
          </a:p>
        </p:txBody>
      </p:sp>
      <p:sp>
        <p:nvSpPr>
          <p:cNvPr id="21" name="Footer Placeholder 20"/>
          <p:cNvSpPr>
            <a:spLocks noGrp="1"/>
          </p:cNvSpPr>
          <p:nvPr>
            <p:ph type="ftr" sz="quarter" idx="12"/>
          </p:nvPr>
        </p:nvSpPr>
        <p:spPr>
          <a:xfrm>
            <a:off x="609600" y="6611112"/>
            <a:ext cx="7467600" cy="228600"/>
          </a:xfrm>
        </p:spPr>
        <p:txBody>
          <a:bodyPr/>
          <a:lstStyle/>
          <a:p>
            <a:endParaRPr lang="en-US" dirty="0"/>
          </a:p>
        </p:txBody>
      </p:sp>
    </p:spTree>
    <p:extLst>
      <p:ext uri="{BB962C8B-B14F-4D97-AF65-F5344CB8AC3E}">
        <p14:creationId xmlns:p14="http://schemas.microsoft.com/office/powerpoint/2010/main" val="3214967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4" name="Group 10"/>
          <p:cNvGrpSpPr/>
          <p:nvPr/>
        </p:nvGrpSpPr>
        <p:grpSpPr>
          <a:xfrm>
            <a:off x="0" y="6631305"/>
            <a:ext cx="12192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2" name="Date Placeholder 21"/>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23" name="Slide Number Placeholder 22"/>
          <p:cNvSpPr>
            <a:spLocks noGrp="1"/>
          </p:cNvSpPr>
          <p:nvPr>
            <p:ph type="sldNum" sz="quarter" idx="11"/>
          </p:nvPr>
        </p:nvSpPr>
        <p:spPr/>
        <p:txBody>
          <a:bodyPr/>
          <a:lstStyle/>
          <a:p>
            <a:fld id="{185C669E-99C3-45F1-B7D5-664361015AEF}" type="slidenum">
              <a:rPr lang="en-US" smtClean="0"/>
              <a:t>‹#›</a:t>
            </a:fld>
            <a:endParaRPr lang="en-US" dirty="0"/>
          </a:p>
        </p:txBody>
      </p:sp>
      <p:sp>
        <p:nvSpPr>
          <p:cNvPr id="24" name="Footer Placeholder 23"/>
          <p:cNvSpPr>
            <a:spLocks noGrp="1"/>
          </p:cNvSpPr>
          <p:nvPr>
            <p:ph type="ftr" sz="quarter" idx="12"/>
          </p:nvPr>
        </p:nvSpPr>
        <p:spPr/>
        <p:txBody>
          <a:bodyPr/>
          <a:lstStyle/>
          <a:p>
            <a:endParaRPr lang="en-US"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4" name="Picture 13" descr="2_01.jpg"/>
          <p:cNvPicPr>
            <a:picLocks noChangeAspect="1"/>
          </p:cNvPicPr>
          <p:nvPr/>
        </p:nvPicPr>
        <p:blipFill>
          <a:blip r:embed="rId3"/>
          <a:stretch>
            <a:fillRect/>
          </a:stretch>
        </p:blipFill>
        <p:spPr>
          <a:xfrm>
            <a:off x="0" y="0"/>
            <a:ext cx="12192000" cy="403860"/>
          </a:xfrm>
          <a:prstGeom prst="rect">
            <a:avLst/>
          </a:prstGeom>
        </p:spPr>
      </p:pic>
    </p:spTree>
    <p:extLst>
      <p:ext uri="{BB962C8B-B14F-4D97-AF65-F5344CB8AC3E}">
        <p14:creationId xmlns:p14="http://schemas.microsoft.com/office/powerpoint/2010/main" val="4002763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9085"/>
            <a:ext cx="2743200" cy="553707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585216"/>
            <a:ext cx="8026400" cy="55412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10"/>
          <p:cNvGrpSpPr/>
          <p:nvPr/>
        </p:nvGrpSpPr>
        <p:grpSpPr>
          <a:xfrm>
            <a:off x="0" y="6631305"/>
            <a:ext cx="12192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2" name="Date Placeholder 21"/>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23" name="Slide Number Placeholder 22"/>
          <p:cNvSpPr>
            <a:spLocks noGrp="1"/>
          </p:cNvSpPr>
          <p:nvPr>
            <p:ph type="sldNum" sz="quarter" idx="11"/>
          </p:nvPr>
        </p:nvSpPr>
        <p:spPr/>
        <p:txBody>
          <a:bodyPr/>
          <a:lstStyle/>
          <a:p>
            <a:fld id="{185C669E-99C3-45F1-B7D5-664361015AEF}" type="slidenum">
              <a:rPr lang="en-US" smtClean="0"/>
              <a:t>‹#›</a:t>
            </a:fld>
            <a:endParaRPr lang="en-US" dirty="0"/>
          </a:p>
        </p:txBody>
      </p:sp>
      <p:sp>
        <p:nvSpPr>
          <p:cNvPr id="24" name="Footer Placeholder 23"/>
          <p:cNvSpPr>
            <a:spLocks noGrp="1"/>
          </p:cNvSpPr>
          <p:nvPr>
            <p:ph type="ftr" sz="quarter" idx="12"/>
          </p:nvPr>
        </p:nvSpPr>
        <p:spPr/>
        <p:txBody>
          <a:bodyPr/>
          <a:lstStyle/>
          <a:p>
            <a:endParaRPr lang="en-US"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4" name="Picture 13" descr="2_01.jpg"/>
          <p:cNvPicPr>
            <a:picLocks noChangeAspect="1"/>
          </p:cNvPicPr>
          <p:nvPr/>
        </p:nvPicPr>
        <p:blipFill>
          <a:blip r:embed="rId3"/>
          <a:stretch>
            <a:fillRect/>
          </a:stretch>
        </p:blipFill>
        <p:spPr>
          <a:xfrm>
            <a:off x="0" y="0"/>
            <a:ext cx="12192000" cy="403860"/>
          </a:xfrm>
          <a:prstGeom prst="rect">
            <a:avLst/>
          </a:prstGeom>
        </p:spPr>
      </p:pic>
    </p:spTree>
    <p:extLst>
      <p:ext uri="{BB962C8B-B14F-4D97-AF65-F5344CB8AC3E}">
        <p14:creationId xmlns:p14="http://schemas.microsoft.com/office/powerpoint/2010/main" val="60079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0"/>
          <p:cNvGrpSpPr/>
          <p:nvPr/>
        </p:nvGrpSpPr>
        <p:grpSpPr>
          <a:xfrm>
            <a:off x="0" y="6631305"/>
            <a:ext cx="12192000" cy="228600"/>
            <a:chOff x="0" y="6583680"/>
            <a:chExt cx="9144000" cy="228600"/>
          </a:xfrm>
        </p:grpSpPr>
        <p:sp>
          <p:nvSpPr>
            <p:cNvPr id="32" name="Rectangle 3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3" name="Rectangle 3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4" name="Rectangle 33"/>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pic>
        <p:nvPicPr>
          <p:cNvPr id="13" name="Picture 12"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0" name="Picture 9" descr="2_01.jpg"/>
          <p:cNvPicPr>
            <a:picLocks noChangeAspect="1"/>
          </p:cNvPicPr>
          <p:nvPr/>
        </p:nvPicPr>
        <p:blipFill>
          <a:blip r:embed="rId3"/>
          <a:stretch>
            <a:fillRect/>
          </a:stretch>
        </p:blipFill>
        <p:spPr>
          <a:xfrm>
            <a:off x="0" y="0"/>
            <a:ext cx="12192000" cy="40386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16"/>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18" name="Slide Number Placeholder 17"/>
          <p:cNvSpPr>
            <a:spLocks noGrp="1"/>
          </p:cNvSpPr>
          <p:nvPr>
            <p:ph type="sldNum" sz="quarter" idx="11"/>
          </p:nvPr>
        </p:nvSpPr>
        <p:spPr/>
        <p:txBody>
          <a:bodyPr/>
          <a:lstStyle/>
          <a:p>
            <a:fld id="{185C669E-99C3-45F1-B7D5-664361015AEF}" type="slidenum">
              <a:rPr lang="en-US" smtClean="0"/>
              <a:t>‹#›</a:t>
            </a:fld>
            <a:endParaRPr lang="en-US" dirty="0"/>
          </a:p>
        </p:txBody>
      </p:sp>
      <p:sp>
        <p:nvSpPr>
          <p:cNvPr id="20" name="Footer Placeholder 19"/>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708848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 name="Group 22"/>
          <p:cNvGrpSpPr/>
          <p:nvPr/>
        </p:nvGrpSpPr>
        <p:grpSpPr>
          <a:xfrm>
            <a:off x="1917699" y="6629400"/>
            <a:ext cx="10274301" cy="228600"/>
            <a:chOff x="1438274" y="6629400"/>
            <a:chExt cx="7705726" cy="228600"/>
          </a:xfrm>
        </p:grpSpPr>
        <p:sp>
          <p:nvSpPr>
            <p:cNvPr id="27" name="Rectangle 26"/>
            <p:cNvSpPr/>
            <p:nvPr/>
          </p:nvSpPr>
          <p:spPr>
            <a:xfrm>
              <a:off x="8763000" y="662940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8" name="Rectangle 27"/>
            <p:cNvSpPr/>
            <p:nvPr/>
          </p:nvSpPr>
          <p:spPr>
            <a:xfrm>
              <a:off x="7142480" y="662940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9" name="Rectangle 28"/>
            <p:cNvSpPr/>
            <p:nvPr/>
          </p:nvSpPr>
          <p:spPr>
            <a:xfrm>
              <a:off x="1438274" y="6629400"/>
              <a:ext cx="566356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title"/>
          </p:nvPr>
        </p:nvSpPr>
        <p:spPr>
          <a:xfrm>
            <a:off x="2336801" y="5245101"/>
            <a:ext cx="9245599" cy="1155700"/>
          </a:xfrm>
        </p:spPr>
        <p:txBody>
          <a:bodyPr anchor="t">
            <a:normAutofit/>
          </a:bodyPr>
          <a:lstStyle>
            <a:lvl1pPr algn="r">
              <a:defRPr sz="4200" b="0" i="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336801" y="4114800"/>
            <a:ext cx="9245599" cy="1130300"/>
          </a:xfrm>
        </p:spPr>
        <p:txBody>
          <a:bodyPr anchor="b">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10" name="Picture 9" descr="9_01.jpg"/>
          <p:cNvPicPr>
            <a:picLocks noChangeAspect="1"/>
          </p:cNvPicPr>
          <p:nvPr/>
        </p:nvPicPr>
        <p:blipFill>
          <a:blip r:embed="rId2"/>
          <a:stretch>
            <a:fillRect/>
          </a:stretch>
        </p:blipFill>
        <p:spPr>
          <a:xfrm>
            <a:off x="0" y="0"/>
            <a:ext cx="1818640" cy="6858000"/>
          </a:xfrm>
          <a:prstGeom prst="rect">
            <a:avLst/>
          </a:prstGeom>
        </p:spPr>
      </p:pic>
      <p:sp>
        <p:nvSpPr>
          <p:cNvPr id="24" name="Date Placeholder 23"/>
          <p:cNvSpPr>
            <a:spLocks noGrp="1"/>
          </p:cNvSpPr>
          <p:nvPr>
            <p:ph type="dt" sz="half" idx="10"/>
          </p:nvPr>
        </p:nvSpPr>
        <p:spPr>
          <a:xfrm>
            <a:off x="9550400" y="6610350"/>
            <a:ext cx="2032000" cy="246888"/>
          </a:xfrm>
        </p:spPr>
        <p:txBody>
          <a:bodyPr/>
          <a:lstStyle/>
          <a:p>
            <a:fld id="{46429970-AC7A-4A62-8A32-936C20903A2E}" type="datetimeFigureOut">
              <a:rPr lang="en-US" smtClean="0"/>
              <a:t>8/18/2016</a:t>
            </a:fld>
            <a:endParaRPr lang="en-US" dirty="0"/>
          </a:p>
        </p:txBody>
      </p:sp>
      <p:sp>
        <p:nvSpPr>
          <p:cNvPr id="25" name="Slide Number Placeholder 24"/>
          <p:cNvSpPr>
            <a:spLocks noGrp="1"/>
          </p:cNvSpPr>
          <p:nvPr>
            <p:ph type="sldNum" sz="quarter" idx="11"/>
          </p:nvPr>
        </p:nvSpPr>
        <p:spPr>
          <a:xfrm>
            <a:off x="11656907" y="6610350"/>
            <a:ext cx="508000" cy="246888"/>
          </a:xfrm>
        </p:spPr>
        <p:txBody>
          <a:bodyPr/>
          <a:lstStyle/>
          <a:p>
            <a:fld id="{185C669E-99C3-45F1-B7D5-664361015AEF}" type="slidenum">
              <a:rPr lang="en-US" smtClean="0"/>
              <a:t>‹#›</a:t>
            </a:fld>
            <a:endParaRPr lang="en-US" dirty="0"/>
          </a:p>
        </p:txBody>
      </p:sp>
      <p:sp>
        <p:nvSpPr>
          <p:cNvPr id="26" name="Footer Placeholder 25"/>
          <p:cNvSpPr>
            <a:spLocks noGrp="1"/>
          </p:cNvSpPr>
          <p:nvPr>
            <p:ph type="ftr" sz="quarter" idx="12"/>
          </p:nvPr>
        </p:nvSpPr>
        <p:spPr>
          <a:xfrm>
            <a:off x="2032000" y="6610350"/>
            <a:ext cx="7416800" cy="247650"/>
          </a:xfrm>
        </p:spPr>
        <p:txBody>
          <a:bodyPr/>
          <a:lstStyle/>
          <a:p>
            <a:endParaRPr lang="en-US" dirty="0"/>
          </a:p>
        </p:txBody>
      </p:sp>
      <p:pic>
        <p:nvPicPr>
          <p:cNvPr id="20" name="Picture 19" descr="vert_bar_02.png"/>
          <p:cNvPicPr preferRelativeResize="0">
            <a:picLocks/>
          </p:cNvPicPr>
          <p:nvPr/>
        </p:nvPicPr>
        <p:blipFill>
          <a:blip r:embed="rId3">
            <a:duotone>
              <a:schemeClr val="accent3">
                <a:shade val="45000"/>
                <a:satMod val="135000"/>
              </a:schemeClr>
              <a:prstClr val="white"/>
            </a:duotone>
          </a:blip>
          <a:stretch>
            <a:fillRect/>
          </a:stretch>
        </p:blipFill>
        <p:spPr>
          <a:xfrm>
            <a:off x="1816608" y="0"/>
            <a:ext cx="97536" cy="6858000"/>
          </a:xfrm>
          <a:prstGeom prst="rect">
            <a:avLst/>
          </a:prstGeom>
        </p:spPr>
      </p:pic>
    </p:spTree>
    <p:extLst>
      <p:ext uri="{BB962C8B-B14F-4D97-AF65-F5344CB8AC3E}">
        <p14:creationId xmlns:p14="http://schemas.microsoft.com/office/powerpoint/2010/main" val="454641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3" name="Picture 12" descr="bar_06.png"/>
          <p:cNvPicPr>
            <a:picLocks noChangeAspect="1"/>
          </p:cNvPicPr>
          <p:nvPr/>
        </p:nvPicPr>
        <p:blipFill>
          <a:blip r:embed="rId2">
            <a:duotone>
              <a:schemeClr val="accent4">
                <a:shade val="45000"/>
                <a:satMod val="135000"/>
              </a:schemeClr>
              <a:prstClr val="white"/>
            </a:duotone>
          </a:blip>
          <a:stretch>
            <a:fillRect/>
          </a:stretch>
        </p:blipFill>
        <p:spPr>
          <a:xfrm>
            <a:off x="0" y="403860"/>
            <a:ext cx="12192000" cy="5334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pic>
        <p:nvPicPr>
          <p:cNvPr id="12" name="Picture 11" descr="3_01.jpg"/>
          <p:cNvPicPr>
            <a:picLocks noChangeAspect="1"/>
          </p:cNvPicPr>
          <p:nvPr/>
        </p:nvPicPr>
        <p:blipFill>
          <a:blip r:embed="rId3"/>
          <a:stretch>
            <a:fillRect/>
          </a:stretch>
        </p:blipFill>
        <p:spPr>
          <a:xfrm>
            <a:off x="0" y="0"/>
            <a:ext cx="12192000" cy="403860"/>
          </a:xfrm>
          <a:prstGeom prst="rect">
            <a:avLst/>
          </a:prstGeom>
        </p:spPr>
      </p:pic>
      <p:sp>
        <p:nvSpPr>
          <p:cNvPr id="14" name="Content Placeholder 13"/>
          <p:cNvSpPr>
            <a:spLocks noGrp="1"/>
          </p:cNvSpPr>
          <p:nvPr>
            <p:ph sz="quarter" idx="13"/>
          </p:nvPr>
        </p:nvSpPr>
        <p:spPr>
          <a:xfrm>
            <a:off x="609600" y="1981200"/>
            <a:ext cx="538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Content Placeholder 15"/>
          <p:cNvSpPr>
            <a:spLocks noGrp="1"/>
          </p:cNvSpPr>
          <p:nvPr>
            <p:ph sz="quarter" idx="14"/>
          </p:nvPr>
        </p:nvSpPr>
        <p:spPr>
          <a:xfrm>
            <a:off x="6197600" y="1981200"/>
            <a:ext cx="538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 name="Group 14"/>
          <p:cNvGrpSpPr/>
          <p:nvPr/>
        </p:nvGrpSpPr>
        <p:grpSpPr>
          <a:xfrm>
            <a:off x="0" y="6631305"/>
            <a:ext cx="12192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0" name="Date Placeholder 19"/>
          <p:cNvSpPr>
            <a:spLocks noGrp="1"/>
          </p:cNvSpPr>
          <p:nvPr>
            <p:ph type="dt" sz="half" idx="15"/>
          </p:nvPr>
        </p:nvSpPr>
        <p:spPr/>
        <p:txBody>
          <a:bodyPr/>
          <a:lstStyle/>
          <a:p>
            <a:fld id="{46429970-AC7A-4A62-8A32-936C20903A2E}" type="datetimeFigureOut">
              <a:rPr lang="en-US" smtClean="0"/>
              <a:t>8/18/2016</a:t>
            </a:fld>
            <a:endParaRPr lang="en-US" dirty="0"/>
          </a:p>
        </p:txBody>
      </p:sp>
      <p:sp>
        <p:nvSpPr>
          <p:cNvPr id="21" name="Slide Number Placeholder 20"/>
          <p:cNvSpPr>
            <a:spLocks noGrp="1"/>
          </p:cNvSpPr>
          <p:nvPr>
            <p:ph type="sldNum" sz="quarter" idx="16"/>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683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981200"/>
            <a:ext cx="5386917"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14" name="Picture 13" descr="4_01.jpg"/>
          <p:cNvPicPr>
            <a:picLocks noChangeAspect="1"/>
          </p:cNvPicPr>
          <p:nvPr/>
        </p:nvPicPr>
        <p:blipFill>
          <a:blip r:embed="rId2"/>
          <a:stretch>
            <a:fillRect/>
          </a:stretch>
        </p:blipFill>
        <p:spPr>
          <a:xfrm>
            <a:off x="0" y="0"/>
            <a:ext cx="12192000" cy="403860"/>
          </a:xfrm>
          <a:prstGeom prst="rect">
            <a:avLst/>
          </a:prstGeom>
        </p:spPr>
      </p:pic>
      <p:sp>
        <p:nvSpPr>
          <p:cNvPr id="15" name="Text Placeholder 2"/>
          <p:cNvSpPr>
            <a:spLocks noGrp="1"/>
          </p:cNvSpPr>
          <p:nvPr>
            <p:ph type="body" idx="13"/>
          </p:nvPr>
        </p:nvSpPr>
        <p:spPr>
          <a:xfrm>
            <a:off x="6197600" y="1981200"/>
            <a:ext cx="5386917"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7" name="Content Placeholder 16"/>
          <p:cNvSpPr>
            <a:spLocks noGrp="1"/>
          </p:cNvSpPr>
          <p:nvPr>
            <p:ph sz="quarter" idx="14"/>
          </p:nvPr>
        </p:nvSpPr>
        <p:spPr>
          <a:xfrm>
            <a:off x="609600" y="2438400"/>
            <a:ext cx="53848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Content Placeholder 18"/>
          <p:cNvSpPr>
            <a:spLocks noGrp="1"/>
          </p:cNvSpPr>
          <p:nvPr>
            <p:ph sz="quarter" idx="15"/>
          </p:nvPr>
        </p:nvSpPr>
        <p:spPr>
          <a:xfrm>
            <a:off x="6197600" y="2438400"/>
            <a:ext cx="53848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6" name="Picture 15" descr="bar_06.png"/>
          <p:cNvPicPr>
            <a:picLocks noChangeAspect="1"/>
          </p:cNvPicPr>
          <p:nvPr/>
        </p:nvPicPr>
        <p:blipFill>
          <a:blip r:embed="rId3">
            <a:duotone>
              <a:schemeClr val="accent5">
                <a:shade val="45000"/>
                <a:satMod val="135000"/>
              </a:schemeClr>
              <a:prstClr val="white"/>
            </a:duotone>
          </a:blip>
          <a:stretch>
            <a:fillRect/>
          </a:stretch>
        </p:blipFill>
        <p:spPr>
          <a:xfrm>
            <a:off x="0" y="403860"/>
            <a:ext cx="12192000" cy="53340"/>
          </a:xfrm>
          <a:prstGeom prst="rect">
            <a:avLst/>
          </a:prstGeom>
        </p:spPr>
      </p:pic>
      <p:grpSp>
        <p:nvGrpSpPr>
          <p:cNvPr id="4" name="Group 17"/>
          <p:cNvGrpSpPr/>
          <p:nvPr/>
        </p:nvGrpSpPr>
        <p:grpSpPr>
          <a:xfrm>
            <a:off x="0" y="6631305"/>
            <a:ext cx="12192000" cy="228600"/>
            <a:chOff x="0" y="6583680"/>
            <a:chExt cx="9144000" cy="228600"/>
          </a:xfrm>
        </p:grpSpPr>
        <p:sp>
          <p:nvSpPr>
            <p:cNvPr id="20" name="Rectangle 1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2" name="Rectangle 2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3" name="Date Placeholder 22"/>
          <p:cNvSpPr>
            <a:spLocks noGrp="1"/>
          </p:cNvSpPr>
          <p:nvPr>
            <p:ph type="dt" sz="half" idx="16"/>
          </p:nvPr>
        </p:nvSpPr>
        <p:spPr/>
        <p:txBody>
          <a:bodyPr/>
          <a:lstStyle/>
          <a:p>
            <a:fld id="{46429970-AC7A-4A62-8A32-936C20903A2E}" type="datetimeFigureOut">
              <a:rPr lang="en-US" smtClean="0"/>
              <a:t>8/18/2016</a:t>
            </a:fld>
            <a:endParaRPr lang="en-US" dirty="0"/>
          </a:p>
        </p:txBody>
      </p:sp>
      <p:sp>
        <p:nvSpPr>
          <p:cNvPr id="24" name="Slide Number Placeholder 23"/>
          <p:cNvSpPr>
            <a:spLocks noGrp="1"/>
          </p:cNvSpPr>
          <p:nvPr>
            <p:ph type="sldNum" sz="quarter" idx="17"/>
          </p:nvPr>
        </p:nvSpPr>
        <p:spPr/>
        <p:txBody>
          <a:bodyPr/>
          <a:lstStyle/>
          <a:p>
            <a:fld id="{185C669E-99C3-45F1-B7D5-664361015AEF}" type="slidenum">
              <a:rPr lang="en-US" smtClean="0"/>
              <a:t>‹#›</a:t>
            </a:fld>
            <a:endParaRPr lang="en-US" dirty="0"/>
          </a:p>
        </p:txBody>
      </p:sp>
      <p:sp>
        <p:nvSpPr>
          <p:cNvPr id="25" name="Footer Placeholder 24"/>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283668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 name="Picture 9" descr="2_01.jpg"/>
          <p:cNvPicPr>
            <a:picLocks noChangeAspect="1"/>
          </p:cNvPicPr>
          <p:nvPr/>
        </p:nvPicPr>
        <p:blipFill>
          <a:blip r:embed="rId2"/>
          <a:stretch>
            <a:fillRect/>
          </a:stretch>
        </p:blipFill>
        <p:spPr>
          <a:xfrm>
            <a:off x="0" y="0"/>
            <a:ext cx="12192000" cy="403860"/>
          </a:xfrm>
          <a:prstGeom prst="rect">
            <a:avLst/>
          </a:prstGeom>
        </p:spPr>
      </p:pic>
      <p:pic>
        <p:nvPicPr>
          <p:cNvPr id="11" name="Picture 10" descr="bar_06.png"/>
          <p:cNvPicPr>
            <a:picLocks noChangeAspect="1"/>
          </p:cNvPicPr>
          <p:nvPr/>
        </p:nvPicPr>
        <p:blipFill>
          <a:blip r:embed="rId3">
            <a:duotone>
              <a:schemeClr val="accent6">
                <a:shade val="45000"/>
                <a:satMod val="135000"/>
              </a:schemeClr>
              <a:prstClr val="white"/>
            </a:duotone>
          </a:blip>
          <a:stretch>
            <a:fillRect/>
          </a:stretch>
        </p:blipFill>
        <p:spPr>
          <a:xfrm>
            <a:off x="0" y="403860"/>
            <a:ext cx="12192000" cy="53340"/>
          </a:xfrm>
          <a:prstGeom prst="rect">
            <a:avLst/>
          </a:prstGeom>
        </p:spPr>
      </p:pic>
      <p:grpSp>
        <p:nvGrpSpPr>
          <p:cNvPr id="3" name="Group 11"/>
          <p:cNvGrpSpPr/>
          <p:nvPr/>
        </p:nvGrpSpPr>
        <p:grpSpPr>
          <a:xfrm>
            <a:off x="0" y="6631305"/>
            <a:ext cx="12192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6" name="Date Placeholder 15"/>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17" name="Slide Number Placeholder 16"/>
          <p:cNvSpPr>
            <a:spLocks noGrp="1"/>
          </p:cNvSpPr>
          <p:nvPr>
            <p:ph type="sldNum" sz="quarter" idx="11"/>
          </p:nvPr>
        </p:nvSpPr>
        <p:spPr/>
        <p:txBody>
          <a:bodyPr/>
          <a:lstStyle/>
          <a:p>
            <a:fld id="{185C669E-99C3-45F1-B7D5-664361015AEF}" type="slidenum">
              <a:rPr lang="en-US" smtClean="0"/>
              <a:t>‹#›</a:t>
            </a:fld>
            <a:endParaRPr lang="en-US" dirty="0"/>
          </a:p>
        </p:txBody>
      </p:sp>
      <p:sp>
        <p:nvSpPr>
          <p:cNvPr id="18" name="Footer Placeholder 17"/>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877363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8"/>
          <p:cNvGrpSpPr/>
          <p:nvPr/>
        </p:nvGrpSpPr>
        <p:grpSpPr>
          <a:xfrm>
            <a:off x="0" y="6631305"/>
            <a:ext cx="12192000" cy="228600"/>
            <a:chOff x="0" y="6583680"/>
            <a:chExt cx="9144000" cy="228600"/>
          </a:xfrm>
        </p:grpSpPr>
        <p:sp>
          <p:nvSpPr>
            <p:cNvPr id="10" name="Rectangle 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Rectangle 1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Rectangle 1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3" name="Date Placeholder 12"/>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14" name="Slide Number Placeholder 13"/>
          <p:cNvSpPr>
            <a:spLocks noGrp="1"/>
          </p:cNvSpPr>
          <p:nvPr>
            <p:ph type="sldNum" sz="quarter" idx="11"/>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040001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3_01.jpg"/>
          <p:cNvPicPr>
            <a:picLocks noChangeAspect="1"/>
          </p:cNvPicPr>
          <p:nvPr/>
        </p:nvPicPr>
        <p:blipFill>
          <a:blip r:embed="rId2"/>
          <a:stretch>
            <a:fillRect/>
          </a:stretch>
        </p:blipFill>
        <p:spPr>
          <a:xfrm>
            <a:off x="0" y="0"/>
            <a:ext cx="12192000" cy="403860"/>
          </a:xfrm>
          <a:prstGeom prst="rect">
            <a:avLst/>
          </a:prstGeom>
        </p:spPr>
      </p:pic>
      <p:sp>
        <p:nvSpPr>
          <p:cNvPr id="13" name="Text Placeholder 2"/>
          <p:cNvSpPr>
            <a:spLocks noGrp="1"/>
          </p:cNvSpPr>
          <p:nvPr>
            <p:ph type="title"/>
          </p:nvPr>
        </p:nvSpPr>
        <p:spPr>
          <a:xfrm>
            <a:off x="609600" y="1524000"/>
            <a:ext cx="4470400" cy="914400"/>
          </a:xfrm>
        </p:spPr>
        <p:txBody>
          <a:bodyPr lIns="0" rIns="0" anchor="b">
            <a:noAutofit/>
          </a:bodyPr>
          <a:lstStyle>
            <a:lvl1pPr marL="0" indent="0">
              <a:lnSpc>
                <a:spcPct val="100000"/>
              </a:lnSpc>
              <a:buNone/>
              <a:defRPr sz="18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title style</a:t>
            </a:r>
          </a:p>
        </p:txBody>
      </p:sp>
      <p:sp>
        <p:nvSpPr>
          <p:cNvPr id="15" name="Content Placeholder 14"/>
          <p:cNvSpPr>
            <a:spLocks noGrp="1"/>
          </p:cNvSpPr>
          <p:nvPr>
            <p:ph sz="quarter" idx="14"/>
          </p:nvPr>
        </p:nvSpPr>
        <p:spPr>
          <a:xfrm>
            <a:off x="5892800" y="1524000"/>
            <a:ext cx="5689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idx="2"/>
          </p:nvPr>
        </p:nvSpPr>
        <p:spPr>
          <a:xfrm>
            <a:off x="609601" y="2514599"/>
            <a:ext cx="4470400" cy="3127248"/>
          </a:xfrm>
        </p:spPr>
        <p:txBody>
          <a:bodyPr/>
          <a:lstStyle>
            <a:lvl1pPr marL="0" indent="0">
              <a:lnSpc>
                <a:spcPct val="150000"/>
              </a:lnSpc>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4" name="Picture 13" descr="bar_06.png"/>
          <p:cNvPicPr>
            <a:picLocks noChangeAspect="1"/>
          </p:cNvPicPr>
          <p:nvPr/>
        </p:nvPicPr>
        <p:blipFill>
          <a:blip r:embed="rId3">
            <a:duotone>
              <a:schemeClr val="accent1">
                <a:shade val="45000"/>
                <a:satMod val="135000"/>
              </a:schemeClr>
              <a:prstClr val="white"/>
            </a:duotone>
          </a:blip>
          <a:stretch>
            <a:fillRect/>
          </a:stretch>
        </p:blipFill>
        <p:spPr>
          <a:xfrm>
            <a:off x="0" y="403860"/>
            <a:ext cx="12192000" cy="53340"/>
          </a:xfrm>
          <a:prstGeom prst="rect">
            <a:avLst/>
          </a:prstGeom>
        </p:spPr>
      </p:pic>
      <p:grpSp>
        <p:nvGrpSpPr>
          <p:cNvPr id="2" name="Group 15"/>
          <p:cNvGrpSpPr/>
          <p:nvPr/>
        </p:nvGrpSpPr>
        <p:grpSpPr>
          <a:xfrm>
            <a:off x="0" y="6631305"/>
            <a:ext cx="12192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0" name="Date Placeholder 19"/>
          <p:cNvSpPr>
            <a:spLocks noGrp="1"/>
          </p:cNvSpPr>
          <p:nvPr>
            <p:ph type="dt" sz="half" idx="15"/>
          </p:nvPr>
        </p:nvSpPr>
        <p:spPr/>
        <p:txBody>
          <a:bodyPr/>
          <a:lstStyle/>
          <a:p>
            <a:fld id="{46429970-AC7A-4A62-8A32-936C20903A2E}" type="datetimeFigureOut">
              <a:rPr lang="en-US" smtClean="0"/>
              <a:t>8/18/2016</a:t>
            </a:fld>
            <a:endParaRPr lang="en-US" dirty="0"/>
          </a:p>
        </p:txBody>
      </p:sp>
      <p:sp>
        <p:nvSpPr>
          <p:cNvPr id="21" name="Slide Number Placeholder 20"/>
          <p:cNvSpPr>
            <a:spLocks noGrp="1"/>
          </p:cNvSpPr>
          <p:nvPr>
            <p:ph type="sldNum" sz="quarter" idx="16"/>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52063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2" name="Group 15"/>
          <p:cNvGrpSpPr/>
          <p:nvPr/>
        </p:nvGrpSpPr>
        <p:grpSpPr>
          <a:xfrm>
            <a:off x="0" y="6631305"/>
            <a:ext cx="12192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title"/>
          </p:nvPr>
        </p:nvSpPr>
        <p:spPr>
          <a:xfrm>
            <a:off x="609600" y="1527048"/>
            <a:ext cx="4474464" cy="914400"/>
          </a:xfrm>
        </p:spPr>
        <p:txBody>
          <a:bodyPr anchor="b">
            <a:normAutofit/>
          </a:bodyPr>
          <a:lstStyle>
            <a:lvl1pPr algn="l">
              <a:defRPr lang="en-US" sz="1800" b="1" i="0" kern="1200" cap="all" spc="100" baseline="0" dirty="0" smtClean="0">
                <a:solidFill>
                  <a:schemeClr val="tx2"/>
                </a:solidFill>
                <a:latin typeface="+mn-lt"/>
                <a:ea typeface="+mn-ea"/>
                <a:cs typeface="+mn-cs"/>
              </a:defRPr>
            </a:lvl1pPr>
          </a:lstStyle>
          <a:p>
            <a:pPr marL="0" lvl="0" indent="0" algn="l" defTabSz="914400" rtl="0" eaLnBrk="1" latinLnBrk="0" hangingPunct="1">
              <a:lnSpc>
                <a:spcPct val="100000"/>
              </a:lnSpc>
              <a:spcBef>
                <a:spcPct val="20000"/>
              </a:spcBef>
              <a:spcAft>
                <a:spcPts val="600"/>
              </a:spcAft>
              <a:buFont typeface="Wingdings" pitchFamily="2" charset="2"/>
              <a:buNone/>
            </a:pPr>
            <a:r>
              <a:rPr lang="en-US" smtClean="0"/>
              <a:t>Click to edit Master title style</a:t>
            </a:r>
            <a:endParaRPr lang="en-US" dirty="0"/>
          </a:p>
        </p:txBody>
      </p:sp>
      <p:sp>
        <p:nvSpPr>
          <p:cNvPr id="3" name="Picture Placeholder 2"/>
          <p:cNvSpPr>
            <a:spLocks noGrp="1"/>
          </p:cNvSpPr>
          <p:nvPr>
            <p:ph type="pic" idx="1"/>
          </p:nvPr>
        </p:nvSpPr>
        <p:spPr>
          <a:xfrm>
            <a:off x="5900928" y="1554480"/>
            <a:ext cx="5693664" cy="4059936"/>
          </a:xfrm>
          <a:solidFill>
            <a:schemeClr val="bg1"/>
          </a:solidFill>
        </p:spPr>
        <p:txBody>
          <a:bodyP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09600" y="2514600"/>
            <a:ext cx="4474464" cy="3127248"/>
          </a:xfrm>
        </p:spPr>
        <p:txBody>
          <a:bodyPr/>
          <a:lstStyle>
            <a:lvl1pPr marL="0" indent="0">
              <a:lnSpc>
                <a:spcPct val="150000"/>
              </a:lnSpc>
              <a:spcBef>
                <a:spcPts val="0"/>
              </a:spcBef>
              <a:buNone/>
              <a:defRPr lang="en-US" sz="1400" kern="1200" baseline="0" dirty="0" smtClean="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429970-AC7A-4A62-8A32-936C20903A2E}" type="datetimeFigureOut">
              <a:rPr lang="en-US" smtClean="0"/>
              <a:t>8/18/2016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85C669E-99C3-45F1-B7D5-664361015AEF}" type="slidenum">
              <a:rPr lang="en-US" smtClean="0"/>
              <a:t>‹#›</a:t>
            </a:fld>
            <a:endParaRPr lang="en-US" dirty="0"/>
          </a:p>
        </p:txBody>
      </p:sp>
      <p:pic>
        <p:nvPicPr>
          <p:cNvPr id="8" name="Picture 7" descr="4_01.jpg"/>
          <p:cNvPicPr>
            <a:picLocks noChangeAspect="1"/>
          </p:cNvPicPr>
          <p:nvPr/>
        </p:nvPicPr>
        <p:blipFill>
          <a:blip r:embed="rId2"/>
          <a:stretch>
            <a:fillRect/>
          </a:stretch>
        </p:blipFill>
        <p:spPr>
          <a:xfrm>
            <a:off x="0" y="0"/>
            <a:ext cx="12192000" cy="403860"/>
          </a:xfrm>
          <a:prstGeom prst="rect">
            <a:avLst/>
          </a:prstGeom>
        </p:spPr>
      </p:pic>
      <p:pic>
        <p:nvPicPr>
          <p:cNvPr id="9" name="Picture 8" descr="bar_06.png"/>
          <p:cNvPicPr>
            <a:picLocks noChangeAspect="1"/>
          </p:cNvPicPr>
          <p:nvPr/>
        </p:nvPicPr>
        <p:blipFill>
          <a:blip r:embed="rId3">
            <a:duotone>
              <a:schemeClr val="accent2">
                <a:shade val="45000"/>
                <a:satMod val="135000"/>
              </a:schemeClr>
              <a:prstClr val="white"/>
            </a:duotone>
          </a:blip>
          <a:stretch>
            <a:fillRect/>
          </a:stretch>
        </p:blipFill>
        <p:spPr>
          <a:xfrm>
            <a:off x="0" y="403860"/>
            <a:ext cx="12192000" cy="53340"/>
          </a:xfrm>
          <a:prstGeom prst="rect">
            <a:avLst/>
          </a:prstGeom>
        </p:spPr>
      </p:pic>
      <p:cxnSp>
        <p:nvCxnSpPr>
          <p:cNvPr id="10" name="Straight Connector 9"/>
          <p:cNvCxnSpPr/>
          <p:nvPr/>
        </p:nvCxnSpPr>
        <p:spPr>
          <a:xfrm>
            <a:off x="5892800" y="1524000"/>
            <a:ext cx="5689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892800" y="5637212"/>
            <a:ext cx="5689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1558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a:gsLst>
              <a:gs pos="0">
                <a:schemeClr val="bg1">
                  <a:alpha val="0"/>
                </a:schemeClr>
              </a:gs>
              <a:gs pos="34000">
                <a:schemeClr val="bg1">
                  <a:lumMod val="75000"/>
                  <a:alpha val="61000"/>
                </a:schemeClr>
              </a:gs>
              <a:gs pos="38000">
                <a:schemeClr val="bg1">
                  <a:lumMod val="75000"/>
                  <a:alpha val="76000"/>
                </a:schemeClr>
              </a:gs>
              <a:gs pos="100000">
                <a:schemeClr val="bg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609600" y="990600"/>
            <a:ext cx="10972800" cy="9144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981201"/>
            <a:ext cx="10972800" cy="4144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550400" y="6610350"/>
            <a:ext cx="2032000" cy="228600"/>
          </a:xfrm>
          <a:prstGeom prst="rect">
            <a:avLst/>
          </a:prstGeom>
        </p:spPr>
        <p:txBody>
          <a:bodyPr vert="horz" lIns="91440" tIns="45720" rIns="91440" bIns="45720" rtlCol="0" anchor="ctr"/>
          <a:lstStyle>
            <a:lvl1pPr algn="r">
              <a:defRPr sz="900" baseline="0">
                <a:solidFill>
                  <a:schemeClr val="tx1"/>
                </a:solidFill>
              </a:defRPr>
            </a:lvl1pPr>
          </a:lstStyle>
          <a:p>
            <a:fld id="{46429970-AC7A-4A62-8A32-936C20903A2E}" type="datetimeFigureOut">
              <a:rPr lang="en-US" smtClean="0"/>
              <a:t>8/18/2016</a:t>
            </a:fld>
            <a:endParaRPr lang="en-US" dirty="0"/>
          </a:p>
        </p:txBody>
      </p:sp>
      <p:sp>
        <p:nvSpPr>
          <p:cNvPr id="5" name="Footer Placeholder 4"/>
          <p:cNvSpPr>
            <a:spLocks noGrp="1"/>
          </p:cNvSpPr>
          <p:nvPr>
            <p:ph type="ftr" sz="quarter" idx="3"/>
          </p:nvPr>
        </p:nvSpPr>
        <p:spPr>
          <a:xfrm>
            <a:off x="609600" y="6610350"/>
            <a:ext cx="8839200" cy="228600"/>
          </a:xfrm>
          <a:prstGeom prst="rect">
            <a:avLst/>
          </a:prstGeom>
        </p:spPr>
        <p:txBody>
          <a:bodyPr vert="horz" lIns="91440" tIns="45720" rIns="91440" bIns="45720" rtlCol="0" anchor="ctr"/>
          <a:lstStyle>
            <a:lvl1pPr algn="r">
              <a:defRPr sz="9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11656907" y="6610350"/>
            <a:ext cx="508000" cy="228600"/>
          </a:xfrm>
          <a:prstGeom prst="rect">
            <a:avLst/>
          </a:prstGeom>
        </p:spPr>
        <p:txBody>
          <a:bodyPr vert="horz" lIns="91440" tIns="45720" rIns="91440" bIns="45720" rtlCol="0" anchor="ctr"/>
          <a:lstStyle>
            <a:lvl1pPr algn="r">
              <a:defRPr sz="900" baseline="0">
                <a:solidFill>
                  <a:schemeClr val="tx1"/>
                </a:solidFill>
              </a:defRPr>
            </a:lvl1pPr>
          </a:lstStyle>
          <a:p>
            <a:fld id="{185C669E-99C3-45F1-B7D5-664361015AEF}" type="slidenum">
              <a:rPr lang="en-US" smtClean="0"/>
              <a:t>‹#›</a:t>
            </a:fld>
            <a:endParaRPr lang="en-US" dirty="0"/>
          </a:p>
        </p:txBody>
      </p:sp>
    </p:spTree>
    <p:extLst>
      <p:ext uri="{BB962C8B-B14F-4D97-AF65-F5344CB8AC3E}">
        <p14:creationId xmlns:p14="http://schemas.microsoft.com/office/powerpoint/2010/main" val="3066814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Font typeface="Wingdings" pitchFamily="2" charset="2"/>
        <a:buChar char="§"/>
        <a:defRPr sz="2000" kern="1200" baseline="0">
          <a:solidFill>
            <a:schemeClr val="tx2"/>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Char char="§"/>
        <a:defRPr sz="1600" kern="1200" baseline="0">
          <a:solidFill>
            <a:schemeClr val="tx2"/>
          </a:solidFill>
          <a:latin typeface="+mn-lt"/>
          <a:ea typeface="+mn-ea"/>
          <a:cs typeface="+mn-cs"/>
        </a:defRPr>
      </a:lvl2pPr>
      <a:lvl3pPr marL="1143000" indent="-228600" algn="l" defTabSz="914400" rtl="0" eaLnBrk="1" latinLnBrk="0" hangingPunct="1">
        <a:lnSpc>
          <a:spcPct val="100000"/>
        </a:lnSpc>
        <a:spcBef>
          <a:spcPct val="20000"/>
        </a:spcBef>
        <a:spcAft>
          <a:spcPts val="600"/>
        </a:spcAft>
        <a:buFont typeface="Wingdings" pitchFamily="2" charset="2"/>
        <a:buNone/>
        <a:defRPr sz="1400" kern="1200" baseline="0">
          <a:solidFill>
            <a:schemeClr val="tx2"/>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5pPr>
      <a:lvl6pPr marL="25146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6pPr>
      <a:lvl7pPr marL="29718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7pPr>
      <a:lvl8pPr marL="34290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8pPr>
      <a:lvl9pPr marL="38862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9262" y="219312"/>
            <a:ext cx="9134640" cy="975268"/>
          </a:xfrm>
          <a:prstGeom prst="rect">
            <a:avLst/>
          </a:prstGeom>
          <a:noFill/>
        </p:spPr>
        <p:txBody>
          <a:bodyPr wrap="square" lIns="51435" tIns="25718" rIns="51435" bIns="25718">
            <a:spAutoFit/>
          </a:bodyPr>
          <a:lstStyle/>
          <a:p>
            <a:pPr algn="ctr">
              <a:defRPr/>
            </a:pPr>
            <a:r>
              <a:rPr lang="en-US" sz="6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Bell ringer, </a:t>
            </a:r>
            <a:r>
              <a:rPr lang="en-US" sz="6000" b="1" spc="28" dirty="0" smtClean="0">
                <a:ln w="9525" cmpd="sng">
                  <a:solidFill>
                    <a:srgbClr val="5B9BD5"/>
                  </a:solidFill>
                  <a:prstDash val="solid"/>
                </a:ln>
                <a:solidFill>
                  <a:srgbClr val="70AD47">
                    <a:tint val="1000"/>
                  </a:srgbClr>
                </a:solidFill>
                <a:effectLst>
                  <a:glow rad="38100">
                    <a:srgbClr val="5B9BD5">
                      <a:alpha val="40000"/>
                    </a:srgbClr>
                  </a:glow>
                </a:effectLst>
                <a:latin typeface="Calibri"/>
              </a:rPr>
              <a:t>8.16.2016</a:t>
            </a:r>
            <a:endParaRPr lang="en-US" sz="6000" b="1" spc="28" dirty="0">
              <a:ln w="9525" cmpd="sng">
                <a:solidFill>
                  <a:srgbClr val="5B9BD5"/>
                </a:solidFill>
                <a:prstDash val="solid"/>
              </a:ln>
              <a:solidFill>
                <a:srgbClr val="70AD47">
                  <a:tint val="1000"/>
                </a:srgbClr>
              </a:solidFill>
              <a:effectLst>
                <a:glow rad="38100">
                  <a:srgbClr val="5B9BD5">
                    <a:alpha val="40000"/>
                  </a:srgbClr>
                </a:glow>
              </a:effectLst>
              <a:latin typeface="Calibri"/>
            </a:endParaRPr>
          </a:p>
        </p:txBody>
      </p:sp>
      <p:sp>
        <p:nvSpPr>
          <p:cNvPr id="9219" name="TextBox 5"/>
          <p:cNvSpPr txBox="1">
            <a:spLocks noChangeArrowheads="1"/>
          </p:cNvSpPr>
          <p:nvPr/>
        </p:nvSpPr>
        <p:spPr bwMode="auto">
          <a:xfrm>
            <a:off x="3255170" y="2430066"/>
            <a:ext cx="472321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None/>
            </a:pPr>
            <a:endParaRPr lang="en-US" altLang="en-US" sz="1350" dirty="0">
              <a:solidFill>
                <a:prstClr val="black"/>
              </a:solidFill>
              <a:latin typeface="Arial" panose="020B0604020202020204" pitchFamily="34" charset="0"/>
            </a:endParaRPr>
          </a:p>
        </p:txBody>
      </p:sp>
      <p:sp>
        <p:nvSpPr>
          <p:cNvPr id="9220" name="TextBox 9"/>
          <p:cNvSpPr txBox="1">
            <a:spLocks noChangeArrowheads="1"/>
          </p:cNvSpPr>
          <p:nvPr/>
        </p:nvSpPr>
        <p:spPr bwMode="auto">
          <a:xfrm>
            <a:off x="463116" y="1652446"/>
            <a:ext cx="11243734" cy="310854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pPr>
            <a:r>
              <a:rPr lang="en-US" altLang="en-US" sz="2800" dirty="0">
                <a:solidFill>
                  <a:srgbClr val="000000"/>
                </a:solidFill>
                <a:latin typeface="Arial" panose="020B0604020202020204" pitchFamily="34" charset="0"/>
              </a:rPr>
              <a:t>Please come in quietly and sit in your assigned seats</a:t>
            </a:r>
          </a:p>
          <a:p>
            <a:pPr algn="ctr">
              <a:spcBef>
                <a:spcPct val="0"/>
              </a:spcBef>
              <a:buClrTx/>
              <a:buSzTx/>
              <a:buNone/>
            </a:pPr>
            <a:endParaRPr lang="en-US" altLang="en-US" sz="2800" dirty="0">
              <a:solidFill>
                <a:srgbClr val="000000"/>
              </a:solidFill>
              <a:latin typeface="Arial" panose="020B0604020202020204" pitchFamily="34" charset="0"/>
            </a:endParaRPr>
          </a:p>
          <a:p>
            <a:pPr algn="ctr">
              <a:spcBef>
                <a:spcPct val="0"/>
              </a:spcBef>
              <a:buClrTx/>
              <a:buSzTx/>
              <a:buNone/>
            </a:pPr>
            <a:r>
              <a:rPr lang="en-US" altLang="en-US" sz="2800" dirty="0">
                <a:solidFill>
                  <a:srgbClr val="000000"/>
                </a:solidFill>
                <a:latin typeface="Arial" panose="020B0604020202020204" pitchFamily="34" charset="0"/>
              </a:rPr>
              <a:t>Create a Venn Diagram comparing and contrasting the two pictures that follow the next slide. There a quite a few differences and a couple of things that both pictures have in common.</a:t>
            </a:r>
          </a:p>
          <a:p>
            <a:pPr algn="ctr">
              <a:spcBef>
                <a:spcPct val="0"/>
              </a:spcBef>
              <a:buClrTx/>
              <a:buSzTx/>
              <a:buNone/>
            </a:pPr>
            <a:endParaRPr lang="en-US" altLang="en-US" sz="2800" dirty="0">
              <a:solidFill>
                <a:srgbClr val="000000"/>
              </a:solidFill>
              <a:latin typeface="Arial" panose="020B0604020202020204" pitchFamily="34" charset="0"/>
            </a:endParaRPr>
          </a:p>
          <a:p>
            <a:pPr algn="ctr">
              <a:spcBef>
                <a:spcPct val="0"/>
              </a:spcBef>
              <a:buClrTx/>
              <a:buSzTx/>
              <a:buNone/>
            </a:pPr>
            <a:r>
              <a:rPr lang="en-US" altLang="en-US" sz="2800" dirty="0">
                <a:solidFill>
                  <a:srgbClr val="000000"/>
                </a:solidFill>
                <a:latin typeface="Arial" panose="020B0604020202020204" pitchFamily="34" charset="0"/>
              </a:rPr>
              <a:t>Thanks, management.</a:t>
            </a:r>
          </a:p>
        </p:txBody>
      </p:sp>
      <p:sp>
        <p:nvSpPr>
          <p:cNvPr id="9221" name="TextBox 2"/>
          <p:cNvSpPr txBox="1">
            <a:spLocks noChangeArrowheads="1"/>
          </p:cNvSpPr>
          <p:nvPr/>
        </p:nvSpPr>
        <p:spPr bwMode="auto">
          <a:xfrm>
            <a:off x="2061072" y="2568178"/>
            <a:ext cx="8047822"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57175" indent="-257175">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indent="0">
              <a:spcBef>
                <a:spcPct val="0"/>
              </a:spcBef>
              <a:buClrTx/>
              <a:buSzTx/>
              <a:buNone/>
            </a:pPr>
            <a:endParaRPr lang="en-US" altLang="en-US" sz="2475" dirty="0">
              <a:solidFill>
                <a:prstClr val="black"/>
              </a:solidFill>
              <a:latin typeface="Arial" panose="020B0604020202020204" pitchFamily="34" charset="0"/>
            </a:endParaRPr>
          </a:p>
        </p:txBody>
      </p:sp>
    </p:spTree>
    <p:extLst>
      <p:ext uri="{BB962C8B-B14F-4D97-AF65-F5344CB8AC3E}">
        <p14:creationId xmlns:p14="http://schemas.microsoft.com/office/powerpoint/2010/main" val="74517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862" y="838200"/>
            <a:ext cx="11347554" cy="2923877"/>
          </a:xfrm>
          <a:prstGeom prst="rect">
            <a:avLst/>
          </a:prstGeom>
        </p:spPr>
        <p:txBody>
          <a:bodyPr wrap="square">
            <a:spAutoFit/>
          </a:bodyPr>
          <a:lstStyle/>
          <a:p>
            <a:r>
              <a:rPr lang="en-US" sz="3200" u="sng" dirty="0"/>
              <a:t>Refers to fairness within  economy. There is debate about what is fair</a:t>
            </a:r>
            <a:r>
              <a:rPr lang="en-US" sz="3200" dirty="0"/>
              <a:t>. Some define fairness as equal access. Others define fairness on the basis of outcomes. For example, if someone works hard to start a successful business, many believe that it is “fair” for that individual to keep the profit.</a:t>
            </a:r>
          </a:p>
          <a:p>
            <a:endParaRPr lang="en-US" sz="2400" dirty="0"/>
          </a:p>
        </p:txBody>
      </p:sp>
      <p:sp>
        <p:nvSpPr>
          <p:cNvPr id="3" name="Rectangle 2"/>
          <p:cNvSpPr/>
          <p:nvPr/>
        </p:nvSpPr>
        <p:spPr>
          <a:xfrm>
            <a:off x="1696760" y="-64874"/>
            <a:ext cx="4907562"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Economic Equity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3762076"/>
            <a:ext cx="4191000" cy="2865395"/>
          </a:xfrm>
          <a:prstGeom prst="rect">
            <a:avLst/>
          </a:prstGeom>
        </p:spPr>
      </p:pic>
      <p:pic>
        <p:nvPicPr>
          <p:cNvPr id="8" name="Picture 7"/>
          <p:cNvPicPr>
            <a:picLocks noChangeAspect="1"/>
          </p:cNvPicPr>
          <p:nvPr/>
        </p:nvPicPr>
        <p:blipFill>
          <a:blip r:embed="rId3"/>
          <a:stretch>
            <a:fillRect/>
          </a:stretch>
        </p:blipFill>
        <p:spPr>
          <a:xfrm>
            <a:off x="6248401" y="3912432"/>
            <a:ext cx="4254661" cy="2715039"/>
          </a:xfrm>
          <a:prstGeom prst="rect">
            <a:avLst/>
          </a:prstGeom>
        </p:spPr>
      </p:pic>
    </p:spTree>
    <p:extLst>
      <p:ext uri="{BB962C8B-B14F-4D97-AF65-F5344CB8AC3E}">
        <p14:creationId xmlns:p14="http://schemas.microsoft.com/office/powerpoint/2010/main" val="173567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4834" y="923330"/>
            <a:ext cx="11452484" cy="2677656"/>
          </a:xfrm>
          <a:prstGeom prst="rect">
            <a:avLst/>
          </a:prstGeom>
        </p:spPr>
        <p:txBody>
          <a:bodyPr wrap="square">
            <a:spAutoFit/>
          </a:bodyPr>
          <a:lstStyle/>
          <a:p>
            <a:r>
              <a:rPr lang="en-US" sz="2800" u="sng" dirty="0"/>
              <a:t>Is increasing production of “G and S” over time. This occurs through increases in “FOP” or new technological innovations.</a:t>
            </a:r>
            <a:r>
              <a:rPr lang="en-US" sz="2800" dirty="0"/>
              <a:t> Although both “C” and “M” economies are capable of growth, “CE” are capable of growing rapidly when guided by a central planner. “ME” may grow more slowly, but growth tends to be more sustainable because it is based on “S and D” within markets instead of arbitrary targets.</a:t>
            </a:r>
          </a:p>
        </p:txBody>
      </p:sp>
      <p:sp>
        <p:nvSpPr>
          <p:cNvPr id="3" name="Rectangle 2"/>
          <p:cNvSpPr/>
          <p:nvPr/>
        </p:nvSpPr>
        <p:spPr>
          <a:xfrm>
            <a:off x="1676400" y="0"/>
            <a:ext cx="5277022"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Economic Growth</a:t>
            </a:r>
          </a:p>
        </p:txBody>
      </p:sp>
      <p:pic>
        <p:nvPicPr>
          <p:cNvPr id="5" name="Picture 4"/>
          <p:cNvPicPr>
            <a:picLocks noChangeAspect="1"/>
          </p:cNvPicPr>
          <p:nvPr/>
        </p:nvPicPr>
        <p:blipFill>
          <a:blip r:embed="rId2"/>
          <a:stretch>
            <a:fillRect/>
          </a:stretch>
        </p:blipFill>
        <p:spPr>
          <a:xfrm>
            <a:off x="1828800" y="3600986"/>
            <a:ext cx="4419600" cy="291259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00" y="3600986"/>
            <a:ext cx="3962399" cy="2912592"/>
          </a:xfrm>
          <a:prstGeom prst="rect">
            <a:avLst/>
          </a:prstGeom>
        </p:spPr>
      </p:pic>
    </p:spTree>
    <p:extLst>
      <p:ext uri="{BB962C8B-B14F-4D97-AF65-F5344CB8AC3E}">
        <p14:creationId xmlns:p14="http://schemas.microsoft.com/office/powerpoint/2010/main" val="82752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822" y="923330"/>
            <a:ext cx="11632368" cy="2554545"/>
          </a:xfrm>
          <a:prstGeom prst="rect">
            <a:avLst/>
          </a:prstGeom>
        </p:spPr>
        <p:txBody>
          <a:bodyPr wrap="square">
            <a:spAutoFit/>
          </a:bodyPr>
          <a:lstStyle/>
          <a:p>
            <a:r>
              <a:rPr lang="en-US" sz="3200" u="sng" dirty="0">
                <a:solidFill>
                  <a:srgbClr val="000000"/>
                </a:solidFill>
                <a:latin typeface="Calibri" panose="020F0502020204030204" pitchFamily="34" charset="0"/>
              </a:rPr>
              <a:t>Economic efficiency has to do with how well “FOP” are allocated to uses desired by consumers and how they are used in production to keep costs low</a:t>
            </a:r>
            <a:r>
              <a:rPr lang="en-US" sz="3200" dirty="0">
                <a:solidFill>
                  <a:srgbClr val="000000"/>
                </a:solidFill>
                <a:latin typeface="Calibri" panose="020F0502020204030204" pitchFamily="34" charset="0"/>
              </a:rPr>
              <a:t>. Market economies tend to be very efficient due to competition among firms. Supply and demand allow price to ration factors of production, goods, and services.</a:t>
            </a:r>
          </a:p>
        </p:txBody>
      </p:sp>
      <p:sp>
        <p:nvSpPr>
          <p:cNvPr id="3" name="Rectangle 2"/>
          <p:cNvSpPr/>
          <p:nvPr/>
        </p:nvSpPr>
        <p:spPr>
          <a:xfrm>
            <a:off x="1524000" y="0"/>
            <a:ext cx="5824030"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Economic Efficiency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3747542"/>
            <a:ext cx="3682678" cy="2898098"/>
          </a:xfrm>
          <a:prstGeom prst="rect">
            <a:avLst/>
          </a:prstGeom>
        </p:spPr>
      </p:pic>
      <p:pic>
        <p:nvPicPr>
          <p:cNvPr id="5" name="Picture 4"/>
          <p:cNvPicPr>
            <a:picLocks noChangeAspect="1"/>
          </p:cNvPicPr>
          <p:nvPr/>
        </p:nvPicPr>
        <p:blipFill>
          <a:blip r:embed="rId3"/>
          <a:stretch>
            <a:fillRect/>
          </a:stretch>
        </p:blipFill>
        <p:spPr>
          <a:xfrm>
            <a:off x="1769962" y="3972392"/>
            <a:ext cx="4615370" cy="2733207"/>
          </a:xfrm>
          <a:prstGeom prst="rect">
            <a:avLst/>
          </a:prstGeom>
        </p:spPr>
      </p:pic>
    </p:spTree>
    <p:extLst>
      <p:ext uri="{BB962C8B-B14F-4D97-AF65-F5344CB8AC3E}">
        <p14:creationId xmlns:p14="http://schemas.microsoft.com/office/powerpoint/2010/main" val="346888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955161"/>
            <a:ext cx="8610600" cy="2215991"/>
          </a:xfrm>
          <a:prstGeom prst="rect">
            <a:avLst/>
          </a:prstGeom>
        </p:spPr>
        <p:txBody>
          <a:bodyPr wrap="square">
            <a:spAutoFit/>
          </a:bodyPr>
          <a:lstStyle/>
          <a:p>
            <a:r>
              <a:rPr lang="en-US" sz="2400" u="sng" dirty="0">
                <a:solidFill>
                  <a:srgbClr val="000000"/>
                </a:solidFill>
                <a:latin typeface="Calibri" panose="020F0502020204030204" pitchFamily="34" charset="0"/>
              </a:rPr>
              <a:t>Has to do with protecting individuals and businesses from risk</a:t>
            </a:r>
            <a:r>
              <a:rPr lang="en-US" sz="2400" dirty="0">
                <a:solidFill>
                  <a:srgbClr val="000000"/>
                </a:solidFill>
                <a:latin typeface="Calibri" panose="020F0502020204030204" pitchFamily="34" charset="0"/>
              </a:rPr>
              <a:t>. In a “ME”, individual  are responsible for themselves during challenging economic circumstances. They protect </a:t>
            </a:r>
            <a:r>
              <a:rPr lang="en-US" sz="2400" dirty="0"/>
              <a:t>themselves through insurance available in the private market. In “CE”, the government provides security through housing/food allowances, </a:t>
            </a:r>
            <a:r>
              <a:rPr lang="en-US" sz="2400" dirty="0" err="1"/>
              <a:t>etc</a:t>
            </a:r>
            <a:r>
              <a:rPr lang="en-US" sz="2400" dirty="0"/>
              <a:t>	</a:t>
            </a:r>
          </a:p>
          <a:p>
            <a:endParaRPr lang="en-US" dirty="0">
              <a:solidFill>
                <a:srgbClr val="000000"/>
              </a:solidFill>
              <a:latin typeface="Calibri" panose="020F0502020204030204" pitchFamily="34" charset="0"/>
            </a:endParaRPr>
          </a:p>
        </p:txBody>
      </p:sp>
      <p:sp>
        <p:nvSpPr>
          <p:cNvPr id="3" name="Rectangle 2"/>
          <p:cNvSpPr/>
          <p:nvPr/>
        </p:nvSpPr>
        <p:spPr>
          <a:xfrm>
            <a:off x="1709884" y="31830"/>
            <a:ext cx="5419432"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Economic Security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2986485"/>
            <a:ext cx="3810000" cy="35179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2986485"/>
            <a:ext cx="3623072" cy="3581400"/>
          </a:xfrm>
          <a:prstGeom prst="rect">
            <a:avLst/>
          </a:prstGeom>
        </p:spPr>
      </p:pic>
    </p:spTree>
    <p:extLst>
      <p:ext uri="{BB962C8B-B14F-4D97-AF65-F5344CB8AC3E}">
        <p14:creationId xmlns:p14="http://schemas.microsoft.com/office/powerpoint/2010/main" val="43088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6532"/>
            <a:ext cx="12192000" cy="4961467"/>
          </a:xfrm>
          <a:prstGeom prst="rect">
            <a:avLst/>
          </a:prstGeom>
        </p:spPr>
      </p:pic>
      <p:sp>
        <p:nvSpPr>
          <p:cNvPr id="3" name="TextBox 2"/>
          <p:cNvSpPr txBox="1"/>
          <p:nvPr/>
        </p:nvSpPr>
        <p:spPr>
          <a:xfrm>
            <a:off x="1044221" y="316089"/>
            <a:ext cx="10103557" cy="1077218"/>
          </a:xfrm>
          <a:prstGeom prst="rect">
            <a:avLst/>
          </a:prstGeom>
          <a:noFill/>
        </p:spPr>
        <p:txBody>
          <a:bodyPr wrap="square" rtlCol="0">
            <a:spAutoFit/>
          </a:bodyPr>
          <a:lstStyle/>
          <a:p>
            <a:pPr algn="ctr"/>
            <a:r>
              <a:rPr lang="en-US" sz="3200" dirty="0" smtClean="0">
                <a:solidFill>
                  <a:srgbClr val="FFFF00"/>
                </a:solidFill>
              </a:rPr>
              <a:t>How does the cartoon below reflect the differences in economic freedom between China and the United States?</a:t>
            </a:r>
            <a:endParaRPr lang="en-US" sz="3200" dirty="0">
              <a:solidFill>
                <a:srgbClr val="FFFF00"/>
              </a:solidFill>
            </a:endParaRPr>
          </a:p>
        </p:txBody>
      </p:sp>
    </p:spTree>
    <p:extLst>
      <p:ext uri="{BB962C8B-B14F-4D97-AF65-F5344CB8AC3E}">
        <p14:creationId xmlns:p14="http://schemas.microsoft.com/office/powerpoint/2010/main" val="4178735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000" y="228601"/>
            <a:ext cx="5813199" cy="667491"/>
          </a:xfrm>
          <a:prstGeom prst="rect">
            <a:avLst/>
          </a:prstGeom>
          <a:noFill/>
        </p:spPr>
        <p:txBody>
          <a:bodyPr wrap="square" lIns="51435" tIns="25718" rIns="51435" bIns="25718">
            <a:spAutoFit/>
          </a:bodyPr>
          <a:lstStyle/>
          <a:p>
            <a:pP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Bell ringer, </a:t>
            </a:r>
            <a:r>
              <a:rPr lang="en-US" sz="4000" b="1" spc="28" dirty="0" smtClean="0">
                <a:ln w="9525" cmpd="sng">
                  <a:solidFill>
                    <a:srgbClr val="5B9BD5"/>
                  </a:solidFill>
                  <a:prstDash val="solid"/>
                </a:ln>
                <a:solidFill>
                  <a:srgbClr val="70AD47">
                    <a:tint val="1000"/>
                  </a:srgbClr>
                </a:solidFill>
                <a:effectLst>
                  <a:glow rad="38100">
                    <a:srgbClr val="5B9BD5">
                      <a:alpha val="40000"/>
                    </a:srgbClr>
                  </a:glow>
                </a:effectLst>
                <a:latin typeface="Calibri"/>
              </a:rPr>
              <a:t>8.17.2016</a:t>
            </a:r>
            <a:endPar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endParaRPr>
          </a:p>
        </p:txBody>
      </p:sp>
      <p:sp>
        <p:nvSpPr>
          <p:cNvPr id="9219" name="TextBox 5"/>
          <p:cNvSpPr txBox="1">
            <a:spLocks noChangeArrowheads="1"/>
          </p:cNvSpPr>
          <p:nvPr/>
        </p:nvSpPr>
        <p:spPr bwMode="auto">
          <a:xfrm>
            <a:off x="3255170" y="2430066"/>
            <a:ext cx="472321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None/>
            </a:pPr>
            <a:endParaRPr lang="en-US" altLang="en-US" sz="1350" dirty="0">
              <a:solidFill>
                <a:prstClr val="black"/>
              </a:solidFill>
              <a:latin typeface="Arial" panose="020B0604020202020204" pitchFamily="34" charset="0"/>
            </a:endParaRPr>
          </a:p>
        </p:txBody>
      </p:sp>
      <p:sp>
        <p:nvSpPr>
          <p:cNvPr id="9220" name="TextBox 9"/>
          <p:cNvSpPr txBox="1">
            <a:spLocks noChangeArrowheads="1"/>
          </p:cNvSpPr>
          <p:nvPr/>
        </p:nvSpPr>
        <p:spPr bwMode="auto">
          <a:xfrm>
            <a:off x="508000" y="1087217"/>
            <a:ext cx="9702800" cy="95410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pPr>
            <a:r>
              <a:rPr lang="en-US" altLang="en-US" sz="2800" dirty="0">
                <a:solidFill>
                  <a:srgbClr val="000000"/>
                </a:solidFill>
                <a:latin typeface="Arial" panose="020B0604020202020204" pitchFamily="34" charset="0"/>
              </a:rPr>
              <a:t>Please write down the </a:t>
            </a:r>
            <a:r>
              <a:rPr lang="en-US" altLang="en-US" sz="2800" dirty="0" smtClean="0">
                <a:solidFill>
                  <a:srgbClr val="000000"/>
                </a:solidFill>
                <a:latin typeface="Arial" panose="020B0604020202020204" pitchFamily="34" charset="0"/>
              </a:rPr>
              <a:t>5 </a:t>
            </a:r>
            <a:r>
              <a:rPr lang="en-US" altLang="en-US" sz="2800" dirty="0">
                <a:solidFill>
                  <a:srgbClr val="000000"/>
                </a:solidFill>
                <a:latin typeface="Arial" panose="020B0604020202020204" pitchFamily="34" charset="0"/>
              </a:rPr>
              <a:t>questions. </a:t>
            </a:r>
            <a:r>
              <a:rPr lang="en-US" altLang="en-US" sz="2800" dirty="0" smtClean="0">
                <a:solidFill>
                  <a:srgbClr val="000000"/>
                </a:solidFill>
                <a:latin typeface="Arial" panose="020B0604020202020204" pitchFamily="34" charset="0"/>
              </a:rPr>
              <a:t>Review the Crash Course video and answer the questions.</a:t>
            </a:r>
            <a:endParaRPr lang="en-US" altLang="en-US" sz="2800" dirty="0">
              <a:solidFill>
                <a:srgbClr val="000000"/>
              </a:solidFill>
              <a:latin typeface="Arial" panose="020B0604020202020204" pitchFamily="34" charset="0"/>
            </a:endParaRPr>
          </a:p>
        </p:txBody>
      </p:sp>
      <p:sp>
        <p:nvSpPr>
          <p:cNvPr id="9221" name="TextBox 2"/>
          <p:cNvSpPr txBox="1">
            <a:spLocks noChangeArrowheads="1"/>
          </p:cNvSpPr>
          <p:nvPr/>
        </p:nvSpPr>
        <p:spPr bwMode="auto">
          <a:xfrm>
            <a:off x="508000" y="2133600"/>
            <a:ext cx="11108267" cy="533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57175" indent="-257175">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514350" indent="-514350">
              <a:spcBef>
                <a:spcPct val="0"/>
              </a:spcBef>
              <a:buClrTx/>
              <a:buSzTx/>
              <a:buFont typeface="Wingdings 3" panose="05040102010807070707" pitchFamily="18" charset="2"/>
              <a:buAutoNum type="arabicPeriod"/>
            </a:pPr>
            <a:r>
              <a:rPr lang="en-US" sz="3200" dirty="0" smtClean="0"/>
              <a:t>What are the 3 main questions that each economic system answers?</a:t>
            </a:r>
          </a:p>
          <a:p>
            <a:pPr marL="514350" indent="-514350">
              <a:spcBef>
                <a:spcPct val="0"/>
              </a:spcBef>
              <a:buClrTx/>
              <a:buSzTx/>
              <a:buFont typeface="Wingdings 3" panose="05040102010807070707" pitchFamily="18" charset="2"/>
              <a:buAutoNum type="arabicPeriod"/>
            </a:pPr>
            <a:r>
              <a:rPr lang="en-US" sz="3200" dirty="0" smtClean="0"/>
              <a:t>Which three countries have tried to practice Communism?</a:t>
            </a:r>
          </a:p>
          <a:p>
            <a:pPr marL="514350" indent="-514350">
              <a:spcBef>
                <a:spcPct val="0"/>
              </a:spcBef>
              <a:buClrTx/>
              <a:buSzTx/>
              <a:buFont typeface="Wingdings 3" panose="05040102010807070707" pitchFamily="18" charset="2"/>
              <a:buAutoNum type="arabicPeriod"/>
            </a:pPr>
            <a:r>
              <a:rPr lang="en-US" sz="3200" dirty="0" smtClean="0"/>
              <a:t>What is the “invisible hand”?</a:t>
            </a:r>
          </a:p>
          <a:p>
            <a:pPr marL="514350" indent="-514350">
              <a:spcBef>
                <a:spcPct val="0"/>
              </a:spcBef>
              <a:buClrTx/>
              <a:buSzTx/>
              <a:buFont typeface="Wingdings 3" panose="05040102010807070707" pitchFamily="18" charset="2"/>
              <a:buAutoNum type="arabicPeriod"/>
            </a:pPr>
            <a:r>
              <a:rPr lang="en-US" sz="3200" dirty="0" smtClean="0"/>
              <a:t>In a free market, what are somethings that the government must do?</a:t>
            </a:r>
          </a:p>
          <a:p>
            <a:pPr marL="514350" indent="-514350">
              <a:spcBef>
                <a:spcPct val="0"/>
              </a:spcBef>
              <a:buClrTx/>
              <a:buSzTx/>
              <a:buFont typeface="Wingdings 3" panose="05040102010807070707" pitchFamily="18" charset="2"/>
              <a:buAutoNum type="arabicPeriod"/>
            </a:pPr>
            <a:r>
              <a:rPr lang="en-US" sz="3200" dirty="0" smtClean="0"/>
              <a:t>Which country has a command economy that is entirely controlled by the government?</a:t>
            </a:r>
          </a:p>
          <a:p>
            <a:pPr marL="514350" indent="-514350">
              <a:spcBef>
                <a:spcPct val="0"/>
              </a:spcBef>
              <a:buClrTx/>
              <a:buSzTx/>
              <a:buFont typeface="Wingdings 3" panose="05040102010807070707" pitchFamily="18" charset="2"/>
              <a:buAutoNum type="arabicPeriod"/>
            </a:pPr>
            <a:endParaRPr lang="en-US" sz="2800" dirty="0"/>
          </a:p>
          <a:p>
            <a:pPr marL="457200" indent="-457200">
              <a:spcBef>
                <a:spcPct val="0"/>
              </a:spcBef>
              <a:buClrTx/>
              <a:buSzTx/>
              <a:buFont typeface="Wingdings 3" panose="05040102010807070707" pitchFamily="18" charset="2"/>
              <a:buAutoNum type="arabicPeriod"/>
            </a:pPr>
            <a:endParaRPr lang="en-US" altLang="en-US" sz="2475" dirty="0">
              <a:solidFill>
                <a:prstClr val="black"/>
              </a:solidFill>
              <a:latin typeface="Arial" panose="020B0604020202020204" pitchFamily="34" charset="0"/>
            </a:endParaRPr>
          </a:p>
        </p:txBody>
      </p:sp>
    </p:spTree>
    <p:extLst>
      <p:ext uri="{BB962C8B-B14F-4D97-AF65-F5344CB8AC3E}">
        <p14:creationId xmlns:p14="http://schemas.microsoft.com/office/powerpoint/2010/main" val="8921024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000" y="228601"/>
            <a:ext cx="5813199" cy="667491"/>
          </a:xfrm>
          <a:prstGeom prst="rect">
            <a:avLst/>
          </a:prstGeom>
          <a:noFill/>
        </p:spPr>
        <p:txBody>
          <a:bodyPr wrap="square" lIns="51435" tIns="25718" rIns="51435" bIns="25718">
            <a:spAutoFit/>
          </a:bodyPr>
          <a:lstStyle/>
          <a:p>
            <a:pP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Bell ringer, </a:t>
            </a:r>
            <a:r>
              <a:rPr lang="en-US" sz="4000" b="1" spc="28" dirty="0" smtClean="0">
                <a:ln w="9525" cmpd="sng">
                  <a:solidFill>
                    <a:srgbClr val="5B9BD5"/>
                  </a:solidFill>
                  <a:prstDash val="solid"/>
                </a:ln>
                <a:solidFill>
                  <a:srgbClr val="70AD47">
                    <a:tint val="1000"/>
                  </a:srgbClr>
                </a:solidFill>
                <a:effectLst>
                  <a:glow rad="38100">
                    <a:srgbClr val="5B9BD5">
                      <a:alpha val="40000"/>
                    </a:srgbClr>
                  </a:glow>
                </a:effectLst>
                <a:latin typeface="Calibri"/>
              </a:rPr>
              <a:t>8.18.2016</a:t>
            </a:r>
            <a:endPar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endParaRPr>
          </a:p>
        </p:txBody>
      </p:sp>
      <p:sp>
        <p:nvSpPr>
          <p:cNvPr id="9219" name="TextBox 5"/>
          <p:cNvSpPr txBox="1">
            <a:spLocks noChangeArrowheads="1"/>
          </p:cNvSpPr>
          <p:nvPr/>
        </p:nvSpPr>
        <p:spPr bwMode="auto">
          <a:xfrm>
            <a:off x="3255170" y="2430066"/>
            <a:ext cx="472321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None/>
            </a:pPr>
            <a:endParaRPr lang="en-US" altLang="en-US" sz="1350" dirty="0">
              <a:solidFill>
                <a:prstClr val="black"/>
              </a:solidFill>
              <a:latin typeface="Arial" panose="020B0604020202020204" pitchFamily="34" charset="0"/>
            </a:endParaRPr>
          </a:p>
        </p:txBody>
      </p:sp>
      <p:sp>
        <p:nvSpPr>
          <p:cNvPr id="9220" name="TextBox 9"/>
          <p:cNvSpPr txBox="1">
            <a:spLocks noChangeArrowheads="1"/>
          </p:cNvSpPr>
          <p:nvPr/>
        </p:nvSpPr>
        <p:spPr bwMode="auto">
          <a:xfrm>
            <a:off x="508000" y="1087217"/>
            <a:ext cx="9702800" cy="95410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pPr>
            <a:r>
              <a:rPr lang="en-US" altLang="en-US" sz="2800" dirty="0">
                <a:solidFill>
                  <a:srgbClr val="000000"/>
                </a:solidFill>
                <a:latin typeface="Arial" panose="020B0604020202020204" pitchFamily="34" charset="0"/>
              </a:rPr>
              <a:t>Please write down the </a:t>
            </a:r>
            <a:r>
              <a:rPr lang="en-US" altLang="en-US" sz="2800" dirty="0" smtClean="0">
                <a:solidFill>
                  <a:srgbClr val="000000"/>
                </a:solidFill>
                <a:latin typeface="Arial" panose="020B0604020202020204" pitchFamily="34" charset="0"/>
              </a:rPr>
              <a:t>5 </a:t>
            </a:r>
            <a:r>
              <a:rPr lang="en-US" altLang="en-US" sz="2800" dirty="0">
                <a:solidFill>
                  <a:srgbClr val="000000"/>
                </a:solidFill>
                <a:latin typeface="Arial" panose="020B0604020202020204" pitchFamily="34" charset="0"/>
              </a:rPr>
              <a:t>questions. </a:t>
            </a:r>
            <a:r>
              <a:rPr lang="en-US" altLang="en-US" sz="2800" dirty="0" smtClean="0">
                <a:solidFill>
                  <a:srgbClr val="000000"/>
                </a:solidFill>
                <a:latin typeface="Arial" panose="020B0604020202020204" pitchFamily="34" charset="0"/>
              </a:rPr>
              <a:t>Review the Crash Course video and answer the questions.</a:t>
            </a:r>
            <a:endParaRPr lang="en-US" altLang="en-US" sz="2800" dirty="0">
              <a:solidFill>
                <a:srgbClr val="000000"/>
              </a:solidFill>
              <a:latin typeface="Arial" panose="020B0604020202020204" pitchFamily="34" charset="0"/>
            </a:endParaRPr>
          </a:p>
        </p:txBody>
      </p:sp>
      <p:sp>
        <p:nvSpPr>
          <p:cNvPr id="9221" name="TextBox 2"/>
          <p:cNvSpPr txBox="1">
            <a:spLocks noChangeArrowheads="1"/>
          </p:cNvSpPr>
          <p:nvPr/>
        </p:nvSpPr>
        <p:spPr bwMode="auto">
          <a:xfrm>
            <a:off x="508000" y="2133600"/>
            <a:ext cx="11108267" cy="4628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57175" indent="-257175">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514350" indent="-514350">
              <a:spcBef>
                <a:spcPct val="0"/>
              </a:spcBef>
              <a:buClrTx/>
              <a:buSzTx/>
              <a:buFont typeface="Wingdings 3" panose="05040102010807070707" pitchFamily="18" charset="2"/>
              <a:buAutoNum type="arabicPeriod"/>
            </a:pPr>
            <a:r>
              <a:rPr lang="en-US" sz="3000" dirty="0" smtClean="0"/>
              <a:t>What two groups make up the modern day mixed economy in a circular flow model?</a:t>
            </a:r>
          </a:p>
          <a:p>
            <a:pPr marL="514350" indent="-514350">
              <a:spcBef>
                <a:spcPct val="0"/>
              </a:spcBef>
              <a:buClrTx/>
              <a:buSzTx/>
              <a:buFont typeface="Wingdings 3" panose="05040102010807070707" pitchFamily="18" charset="2"/>
              <a:buAutoNum type="arabicPeriod"/>
            </a:pPr>
            <a:r>
              <a:rPr lang="en-US" sz="3000" dirty="0" smtClean="0"/>
              <a:t>According to the circular flow model, what are the two markets?</a:t>
            </a:r>
          </a:p>
          <a:p>
            <a:pPr marL="514350" indent="-514350">
              <a:spcBef>
                <a:spcPct val="0"/>
              </a:spcBef>
              <a:buClrTx/>
              <a:buSzTx/>
              <a:buFont typeface="Wingdings 3" panose="05040102010807070707" pitchFamily="18" charset="2"/>
              <a:buAutoNum type="arabicPeriod"/>
            </a:pPr>
            <a:r>
              <a:rPr lang="en-US" sz="3000" dirty="0" smtClean="0"/>
              <a:t>What might be considered an element of a planned economy implemented by Canada?</a:t>
            </a:r>
          </a:p>
          <a:p>
            <a:pPr marL="514350" indent="-514350">
              <a:spcBef>
                <a:spcPct val="0"/>
              </a:spcBef>
              <a:buClrTx/>
              <a:buSzTx/>
              <a:buFont typeface="Wingdings 3" panose="05040102010807070707" pitchFamily="18" charset="2"/>
              <a:buAutoNum type="arabicPeriod"/>
            </a:pPr>
            <a:r>
              <a:rPr lang="en-US" sz="3000" dirty="0" smtClean="0"/>
              <a:t>Do you think that the government should come to the aid of people are sick as a result of smoking?</a:t>
            </a:r>
          </a:p>
          <a:p>
            <a:pPr marL="514350" indent="-514350">
              <a:spcBef>
                <a:spcPct val="0"/>
              </a:spcBef>
              <a:buClrTx/>
              <a:buSzTx/>
              <a:buFont typeface="Wingdings 3" panose="05040102010807070707" pitchFamily="18" charset="2"/>
              <a:buAutoNum type="arabicPeriod"/>
            </a:pPr>
            <a:r>
              <a:rPr lang="en-US" sz="3000" dirty="0" smtClean="0"/>
              <a:t>According to Deng Xiaoping, what makes a good cat?</a:t>
            </a:r>
            <a:endParaRPr lang="en-US" sz="3000" dirty="0"/>
          </a:p>
          <a:p>
            <a:pPr marL="457200" indent="-457200">
              <a:spcBef>
                <a:spcPct val="0"/>
              </a:spcBef>
              <a:buClrTx/>
              <a:buSzTx/>
              <a:buFont typeface="Wingdings 3" panose="05040102010807070707" pitchFamily="18" charset="2"/>
              <a:buAutoNum type="arabicPeriod"/>
            </a:pPr>
            <a:endParaRPr lang="en-US" altLang="en-US" sz="2475" dirty="0">
              <a:solidFill>
                <a:prstClr val="black"/>
              </a:solidFill>
              <a:latin typeface="Arial" panose="020B0604020202020204" pitchFamily="34" charset="0"/>
            </a:endParaRPr>
          </a:p>
        </p:txBody>
      </p:sp>
    </p:spTree>
    <p:extLst>
      <p:ext uri="{BB962C8B-B14F-4D97-AF65-F5344CB8AC3E}">
        <p14:creationId xmlns:p14="http://schemas.microsoft.com/office/powerpoint/2010/main" val="24091711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Standard:</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a:t>Compare command, market, and mixed economic systems with regard to private ownership, profit motive, consumer sovereignty, competition, and government regulation.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223" y="2743200"/>
            <a:ext cx="9460088" cy="3810000"/>
          </a:xfrm>
          <a:prstGeom prst="rect">
            <a:avLst/>
          </a:prstGeom>
        </p:spPr>
      </p:pic>
    </p:spTree>
    <p:extLst>
      <p:ext uri="{BB962C8B-B14F-4D97-AF65-F5344CB8AC3E}">
        <p14:creationId xmlns:p14="http://schemas.microsoft.com/office/powerpoint/2010/main" val="34168096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Essential Question:</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smtClean="0"/>
              <a:t>How do governments answer the three basic economic questions of what to produce, how to produce, and for whom to produce?</a:t>
            </a: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1" y="2743200"/>
            <a:ext cx="7543801" cy="3810000"/>
          </a:xfrm>
          <a:prstGeom prst="rect">
            <a:avLst/>
          </a:prstGeom>
        </p:spPr>
      </p:pic>
    </p:spTree>
    <p:extLst>
      <p:ext uri="{BB962C8B-B14F-4D97-AF65-F5344CB8AC3E}">
        <p14:creationId xmlns:p14="http://schemas.microsoft.com/office/powerpoint/2010/main" val="14474597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Upcoming Dates you need to know … </a:t>
            </a:r>
            <a:endParaRPr lang="en-US" dirty="0"/>
          </a:p>
        </p:txBody>
      </p:sp>
      <p:pic>
        <p:nvPicPr>
          <p:cNvPr id="4" name="Content Placeholder 3"/>
          <p:cNvPicPr>
            <a:picLocks noGrp="1" noChangeAspect="1"/>
          </p:cNvPicPr>
          <p:nvPr>
            <p:ph idx="1"/>
          </p:nvPr>
        </p:nvPicPr>
        <p:blipFill>
          <a:blip r:embed="rId2"/>
          <a:stretch>
            <a:fillRect/>
          </a:stretch>
        </p:blipFill>
        <p:spPr>
          <a:xfrm>
            <a:off x="1133562" y="2071511"/>
            <a:ext cx="4144963" cy="4144963"/>
          </a:xfrm>
          <a:prstGeom prst="rect">
            <a:avLst/>
          </a:prstGeom>
        </p:spPr>
      </p:pic>
      <p:sp>
        <p:nvSpPr>
          <p:cNvPr id="5" name="TextBox 4"/>
          <p:cNvSpPr txBox="1"/>
          <p:nvPr/>
        </p:nvSpPr>
        <p:spPr>
          <a:xfrm>
            <a:off x="6096000" y="1876778"/>
            <a:ext cx="5599288" cy="4524315"/>
          </a:xfrm>
          <a:prstGeom prst="rect">
            <a:avLst/>
          </a:prstGeom>
          <a:noFill/>
        </p:spPr>
        <p:txBody>
          <a:bodyPr wrap="square" rtlCol="0">
            <a:spAutoFit/>
          </a:bodyPr>
          <a:lstStyle/>
          <a:p>
            <a:r>
              <a:rPr lang="en-US" sz="3200" dirty="0" smtClean="0"/>
              <a:t>Economic Systems quiz on Friday – 8.19</a:t>
            </a:r>
          </a:p>
          <a:p>
            <a:endParaRPr lang="en-US" sz="3200" dirty="0"/>
          </a:p>
          <a:p>
            <a:r>
              <a:rPr lang="en-US" sz="3200" dirty="0" smtClean="0"/>
              <a:t>Progress Reports go home on September 1</a:t>
            </a:r>
            <a:r>
              <a:rPr lang="en-US" sz="3200" baseline="30000" dirty="0" smtClean="0"/>
              <a:t>st</a:t>
            </a:r>
            <a:endParaRPr lang="en-US" sz="3200" dirty="0" smtClean="0"/>
          </a:p>
          <a:p>
            <a:endParaRPr lang="en-US" sz="3200" dirty="0"/>
          </a:p>
          <a:p>
            <a:r>
              <a:rPr lang="en-US" sz="3200" dirty="0" smtClean="0"/>
              <a:t>Formative Assessment on EF 3, 4, and 5 on Friday, September 2nd</a:t>
            </a:r>
            <a:endParaRPr lang="en-US" sz="3200" dirty="0"/>
          </a:p>
        </p:txBody>
      </p:sp>
    </p:spTree>
    <p:extLst>
      <p:ext uri="{BB962C8B-B14F-4D97-AF65-F5344CB8AC3E}">
        <p14:creationId xmlns:p14="http://schemas.microsoft.com/office/powerpoint/2010/main" val="778446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397" y="0"/>
            <a:ext cx="9127603" cy="6858000"/>
          </a:xfrm>
          <a:prstGeom prst="rect">
            <a:avLst/>
          </a:prstGeom>
        </p:spPr>
      </p:pic>
    </p:spTree>
    <p:extLst>
      <p:ext uri="{BB962C8B-B14F-4D97-AF65-F5344CB8AC3E}">
        <p14:creationId xmlns:p14="http://schemas.microsoft.com/office/powerpoint/2010/main" val="15457858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830" y="990600"/>
            <a:ext cx="10994570" cy="914400"/>
          </a:xfrm>
        </p:spPr>
        <p:txBody>
          <a:bodyPr/>
          <a:lstStyle/>
          <a:p>
            <a:pPr algn="ctr"/>
            <a:r>
              <a:rPr lang="en-US" dirty="0" smtClean="0"/>
              <a:t>Is Man inherently good or evil?</a:t>
            </a:r>
            <a:endParaRPr lang="en-US" dirty="0"/>
          </a:p>
        </p:txBody>
      </p:sp>
      <p:pic>
        <p:nvPicPr>
          <p:cNvPr id="4" name="Content Placeholder 3"/>
          <p:cNvPicPr>
            <a:picLocks noGrp="1" noChangeAspect="1"/>
          </p:cNvPicPr>
          <p:nvPr>
            <p:ph sz="quarter" idx="13"/>
          </p:nvPr>
        </p:nvPicPr>
        <p:blipFill>
          <a:blip r:embed="rId2"/>
          <a:stretch>
            <a:fillRect/>
          </a:stretch>
        </p:blipFill>
        <p:spPr>
          <a:xfrm>
            <a:off x="496389" y="1981200"/>
            <a:ext cx="5368834" cy="4114800"/>
          </a:xfrm>
          <a:prstGeom prst="rect">
            <a:avLst/>
          </a:prstGeom>
        </p:spPr>
      </p:pic>
      <p:pic>
        <p:nvPicPr>
          <p:cNvPr id="8" name="Content Placeholder 7"/>
          <p:cNvPicPr>
            <a:picLocks noGrp="1" noChangeAspect="1"/>
          </p:cNvPicPr>
          <p:nvPr>
            <p:ph sz="quarter" idx="14"/>
          </p:nvPr>
        </p:nvPicPr>
        <p:blipFill>
          <a:blip r:embed="rId3"/>
          <a:stretch>
            <a:fillRect/>
          </a:stretch>
        </p:blipFill>
        <p:spPr>
          <a:xfrm>
            <a:off x="6518366" y="1981200"/>
            <a:ext cx="5277394" cy="4114800"/>
          </a:xfrm>
          <a:prstGeom prst="rect">
            <a:avLst/>
          </a:prstGeom>
        </p:spPr>
      </p:pic>
    </p:spTree>
    <p:extLst>
      <p:ext uri="{BB962C8B-B14F-4D97-AF65-F5344CB8AC3E}">
        <p14:creationId xmlns:p14="http://schemas.microsoft.com/office/powerpoint/2010/main" val="31581984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3"/>
          </p:nvPr>
        </p:nvPicPr>
        <p:blipFill>
          <a:blip r:embed="rId2"/>
          <a:stretch>
            <a:fillRect/>
          </a:stretch>
        </p:blipFill>
        <p:spPr>
          <a:xfrm>
            <a:off x="1111250" y="2019300"/>
            <a:ext cx="4381500" cy="4038600"/>
          </a:xfrm>
          <a:prstGeom prst="rect">
            <a:avLst/>
          </a:prstGeom>
        </p:spPr>
      </p:pic>
      <p:pic>
        <p:nvPicPr>
          <p:cNvPr id="6" name="Content Placeholder 5"/>
          <p:cNvPicPr>
            <a:picLocks noGrp="1" noChangeAspect="1"/>
          </p:cNvPicPr>
          <p:nvPr>
            <p:ph sz="quarter" idx="14"/>
          </p:nvPr>
        </p:nvPicPr>
        <p:blipFill>
          <a:blip r:embed="rId3"/>
          <a:stretch>
            <a:fillRect/>
          </a:stretch>
        </p:blipFill>
        <p:spPr>
          <a:xfrm>
            <a:off x="6197600" y="2019300"/>
            <a:ext cx="5384800" cy="4038600"/>
          </a:xfrm>
          <a:prstGeom prst="rect">
            <a:avLst/>
          </a:prstGeom>
        </p:spPr>
      </p:pic>
      <p:sp>
        <p:nvSpPr>
          <p:cNvPr id="8" name="Title 1"/>
          <p:cNvSpPr>
            <a:spLocks noGrp="1"/>
          </p:cNvSpPr>
          <p:nvPr>
            <p:ph type="title"/>
          </p:nvPr>
        </p:nvSpPr>
        <p:spPr/>
        <p:txBody>
          <a:bodyPr/>
          <a:lstStyle/>
          <a:p>
            <a:pPr algn="ctr"/>
            <a:r>
              <a:rPr lang="en-US" dirty="0" smtClean="0"/>
              <a:t>Is Man inherently good or evil?</a:t>
            </a:r>
            <a:endParaRPr lang="en-US" dirty="0"/>
          </a:p>
        </p:txBody>
      </p:sp>
    </p:spTree>
    <p:extLst>
      <p:ext uri="{BB962C8B-B14F-4D97-AF65-F5344CB8AC3E}">
        <p14:creationId xmlns:p14="http://schemas.microsoft.com/office/powerpoint/2010/main" val="3525477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9732" y="990600"/>
            <a:ext cx="9482667" cy="914400"/>
          </a:xfrm>
        </p:spPr>
        <p:txBody>
          <a:bodyPr/>
          <a:lstStyle/>
          <a:p>
            <a:r>
              <a:rPr lang="en-US" dirty="0" smtClean="0"/>
              <a:t>Free Market 					Command</a:t>
            </a:r>
            <a:endParaRPr lang="en-US" dirty="0"/>
          </a:p>
        </p:txBody>
      </p:sp>
      <p:pic>
        <p:nvPicPr>
          <p:cNvPr id="5" name="Content Placeholder 4"/>
          <p:cNvPicPr>
            <a:picLocks noGrp="1" noChangeAspect="1"/>
          </p:cNvPicPr>
          <p:nvPr>
            <p:ph sz="quarter" idx="13"/>
          </p:nvPr>
        </p:nvPicPr>
        <p:blipFill>
          <a:blip r:embed="rId2"/>
          <a:stretch>
            <a:fillRect/>
          </a:stretch>
        </p:blipFill>
        <p:spPr>
          <a:xfrm>
            <a:off x="1111250" y="2019300"/>
            <a:ext cx="4381500" cy="4038600"/>
          </a:xfrm>
          <a:prstGeom prst="rect">
            <a:avLst/>
          </a:prstGeom>
        </p:spPr>
      </p:pic>
      <p:pic>
        <p:nvPicPr>
          <p:cNvPr id="6" name="Content Placeholder 5"/>
          <p:cNvPicPr>
            <a:picLocks noGrp="1" noChangeAspect="1"/>
          </p:cNvPicPr>
          <p:nvPr>
            <p:ph sz="quarter" idx="14"/>
          </p:nvPr>
        </p:nvPicPr>
        <p:blipFill>
          <a:blip r:embed="rId3"/>
          <a:stretch>
            <a:fillRect/>
          </a:stretch>
        </p:blipFill>
        <p:spPr>
          <a:xfrm>
            <a:off x="6197600" y="2019300"/>
            <a:ext cx="5384800" cy="4038600"/>
          </a:xfrm>
          <a:prstGeom prst="rect">
            <a:avLst/>
          </a:prstGeom>
        </p:spPr>
      </p:pic>
    </p:spTree>
    <p:extLst>
      <p:ext uri="{BB962C8B-B14F-4D97-AF65-F5344CB8AC3E}">
        <p14:creationId xmlns:p14="http://schemas.microsoft.com/office/powerpoint/2010/main" val="25159685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9189"/>
            <a:ext cx="12192000" cy="6858000"/>
          </a:xfrm>
          <a:prstGeom prst="rect">
            <a:avLst/>
          </a:prstGeom>
        </p:spPr>
      </p:pic>
    </p:spTree>
    <p:extLst>
      <p:ext uri="{BB962C8B-B14F-4D97-AF65-F5344CB8AC3E}">
        <p14:creationId xmlns:p14="http://schemas.microsoft.com/office/powerpoint/2010/main" val="22600282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12192000" cy="6880185"/>
          </a:xfrm>
          <a:prstGeom prst="rect">
            <a:avLst/>
          </a:prstGeom>
        </p:spPr>
      </p:pic>
    </p:spTree>
    <p:extLst>
      <p:ext uri="{BB962C8B-B14F-4D97-AF65-F5344CB8AC3E}">
        <p14:creationId xmlns:p14="http://schemas.microsoft.com/office/powerpoint/2010/main" val="5917868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73174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215725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15301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2071" y="228601"/>
            <a:ext cx="4799128" cy="667491"/>
          </a:xfrm>
          <a:prstGeom prst="rect">
            <a:avLst/>
          </a:prstGeom>
          <a:noFill/>
        </p:spPr>
        <p:txBody>
          <a:bodyPr lIns="51435" tIns="25718" rIns="51435" bIns="25718">
            <a:spAutoFit/>
          </a:bodyPr>
          <a:lstStyle/>
          <a:p>
            <a:pPr algn="ct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rPr>
              <a:t>Bell ringer, 8.27.2015</a:t>
            </a:r>
          </a:p>
        </p:txBody>
      </p:sp>
      <p:sp>
        <p:nvSpPr>
          <p:cNvPr id="9219" name="TextBox 5"/>
          <p:cNvSpPr txBox="1">
            <a:spLocks noChangeArrowheads="1"/>
          </p:cNvSpPr>
          <p:nvPr/>
        </p:nvSpPr>
        <p:spPr bwMode="auto">
          <a:xfrm>
            <a:off x="3255170" y="2430066"/>
            <a:ext cx="472321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endParaRPr lang="en-US" altLang="en-US" sz="1350" dirty="0">
              <a:solidFill>
                <a:schemeClr val="tx1"/>
              </a:solidFill>
              <a:latin typeface="Arial" panose="020B0604020202020204" pitchFamily="34" charset="0"/>
            </a:endParaRPr>
          </a:p>
        </p:txBody>
      </p:sp>
      <p:sp>
        <p:nvSpPr>
          <p:cNvPr id="9220" name="TextBox 9"/>
          <p:cNvSpPr txBox="1">
            <a:spLocks noChangeArrowheads="1"/>
          </p:cNvSpPr>
          <p:nvPr/>
        </p:nvSpPr>
        <p:spPr bwMode="auto">
          <a:xfrm>
            <a:off x="1828800" y="896092"/>
            <a:ext cx="8382000" cy="95410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sz="2800" dirty="0">
                <a:solidFill>
                  <a:srgbClr val="000000"/>
                </a:solidFill>
                <a:latin typeface="Arial" panose="020B0604020202020204" pitchFamily="34" charset="0"/>
              </a:rPr>
              <a:t>Please write down the 4 questions. Read the passage on the next slide to answer the questions.</a:t>
            </a:r>
          </a:p>
        </p:txBody>
      </p:sp>
      <p:sp>
        <p:nvSpPr>
          <p:cNvPr id="9221" name="TextBox 2"/>
          <p:cNvSpPr txBox="1">
            <a:spLocks noChangeArrowheads="1"/>
          </p:cNvSpPr>
          <p:nvPr/>
        </p:nvSpPr>
        <p:spPr bwMode="auto">
          <a:xfrm>
            <a:off x="1995889" y="2133600"/>
            <a:ext cx="8047822" cy="4782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57175" indent="-257175">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514350" indent="-514350">
              <a:spcBef>
                <a:spcPct val="0"/>
              </a:spcBef>
              <a:buClrTx/>
              <a:buSzTx/>
              <a:buAutoNum type="arabicPeriod"/>
            </a:pPr>
            <a:r>
              <a:rPr lang="en-US" sz="2800" dirty="0"/>
              <a:t>Based on this BBC News article, what is </a:t>
            </a:r>
            <a:r>
              <a:rPr lang="en-US" sz="2800" b="1" i="1" dirty="0"/>
              <a:t>one </a:t>
            </a:r>
            <a:r>
              <a:rPr lang="en-US" sz="2800" dirty="0"/>
              <a:t>effect the Great Leap Forward had on China’s economy?</a:t>
            </a:r>
          </a:p>
          <a:p>
            <a:pPr marL="514350" indent="-514350">
              <a:spcBef>
                <a:spcPct val="0"/>
              </a:spcBef>
              <a:buClrTx/>
              <a:buSzTx/>
              <a:buAutoNum type="arabicPeriod"/>
            </a:pPr>
            <a:r>
              <a:rPr lang="en-US" sz="2800" dirty="0"/>
              <a:t>Why did Chairman Mao propose the Great Leap Forward?</a:t>
            </a:r>
          </a:p>
          <a:p>
            <a:pPr marL="514350" indent="-514350">
              <a:spcBef>
                <a:spcPct val="0"/>
              </a:spcBef>
              <a:buClrTx/>
              <a:buSzTx/>
              <a:buAutoNum type="arabicPeriod"/>
            </a:pPr>
            <a:r>
              <a:rPr lang="en-US" sz="2800" dirty="0"/>
              <a:t>Ultimately, the Great Leap Forward caused what to occur in China?</a:t>
            </a:r>
          </a:p>
          <a:p>
            <a:pPr marL="514350" indent="-514350">
              <a:spcBef>
                <a:spcPct val="0"/>
              </a:spcBef>
              <a:buClrTx/>
              <a:buSzTx/>
              <a:buAutoNum type="arabicPeriod"/>
            </a:pPr>
            <a:r>
              <a:rPr lang="en-US" sz="2800" dirty="0"/>
              <a:t>What was the main reason for the failure of the Great Leap Forward?</a:t>
            </a:r>
          </a:p>
          <a:p>
            <a:pPr marL="514350" indent="-514350">
              <a:spcBef>
                <a:spcPct val="0"/>
              </a:spcBef>
              <a:buClrTx/>
              <a:buSzTx/>
              <a:buAutoNum type="arabicPeriod"/>
            </a:pPr>
            <a:endParaRPr lang="en-US" sz="2800" dirty="0"/>
          </a:p>
          <a:p>
            <a:pPr marL="457200" indent="-457200">
              <a:spcBef>
                <a:spcPct val="0"/>
              </a:spcBef>
              <a:buClrTx/>
              <a:buSzTx/>
              <a:buAutoNum type="arabicPeriod"/>
            </a:pPr>
            <a:endParaRPr lang="en-US" altLang="en-US" sz="2475" dirty="0">
              <a:solidFill>
                <a:schemeClr val="tx1"/>
              </a:solidFill>
              <a:latin typeface="Arial" panose="020B0604020202020204" pitchFamily="34" charset="0"/>
            </a:endParaRPr>
          </a:p>
        </p:txBody>
      </p:sp>
    </p:spTree>
    <p:extLst>
      <p:ext uri="{BB962C8B-B14F-4D97-AF65-F5344CB8AC3E}">
        <p14:creationId xmlns:p14="http://schemas.microsoft.com/office/powerpoint/2010/main" val="29909796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982168"/>
            <a:ext cx="8839200" cy="5693866"/>
          </a:xfrm>
          <a:prstGeom prst="rect">
            <a:avLst/>
          </a:prstGeom>
        </p:spPr>
        <p:txBody>
          <a:bodyPr wrap="square">
            <a:spAutoFit/>
          </a:bodyPr>
          <a:lstStyle/>
          <a:p>
            <a:pPr algn="ctr"/>
            <a:r>
              <a:rPr lang="en-US" sz="2600" dirty="0"/>
              <a:t>In an attempt to break with the Russian model of Communism and to catch up with more advanced nations, Mao proposed that China should make a “great leap forward” into modernization. He began a militant Five Year Plan to promote technology and agricultural self sufficiency. Overnight, fertile rice fields were ploughed over, and factory construction work began. Labor-intensive methods were introduced and farming collectivized on a massive scale. The campaign created about 23,500 communes, each controlling its own means of production. But former farmers had no idea how to actually use the new factories and what was once fertile crop land went to waste on a disastrous scale. The Great Leap Forward was held responsible for famine in 1960 and 1961. 20 million people starved, and Mao withdrew temporarily from public view.</a:t>
            </a:r>
          </a:p>
        </p:txBody>
      </p:sp>
      <p:sp>
        <p:nvSpPr>
          <p:cNvPr id="4" name="Rectangle 3"/>
          <p:cNvSpPr/>
          <p:nvPr/>
        </p:nvSpPr>
        <p:spPr>
          <a:xfrm>
            <a:off x="1905001" y="31830"/>
            <a:ext cx="4806957"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Reading Passage</a:t>
            </a:r>
          </a:p>
        </p:txBody>
      </p:sp>
    </p:spTree>
    <p:extLst>
      <p:ext uri="{BB962C8B-B14F-4D97-AF65-F5344CB8AC3E}">
        <p14:creationId xmlns:p14="http://schemas.microsoft.com/office/powerpoint/2010/main" val="42268963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12192000" cy="6880185"/>
          </a:xfrm>
          <a:prstGeom prst="rect">
            <a:avLst/>
          </a:prstGeom>
        </p:spPr>
      </p:pic>
    </p:spTree>
    <p:extLst>
      <p:ext uri="{BB962C8B-B14F-4D97-AF65-F5344CB8AC3E}">
        <p14:creationId xmlns:p14="http://schemas.microsoft.com/office/powerpoint/2010/main" val="1277326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807528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1"/>
            <a:ext cx="9144000" cy="35814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3607444"/>
            <a:ext cx="9144000" cy="3250556"/>
          </a:xfrm>
          <a:prstGeom prst="rect">
            <a:avLst/>
          </a:prstGeom>
        </p:spPr>
      </p:pic>
    </p:spTree>
    <p:extLst>
      <p:ext uri="{BB962C8B-B14F-4D97-AF65-F5344CB8AC3E}">
        <p14:creationId xmlns:p14="http://schemas.microsoft.com/office/powerpoint/2010/main" val="4088806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Standard:</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a:t>Compare command, market, and mixed economic systems with regard to private ownership, profit motive, consumer sovereignty, competition, and government regulation.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1" y="2743200"/>
            <a:ext cx="7543801" cy="3810000"/>
          </a:xfrm>
          <a:prstGeom prst="rect">
            <a:avLst/>
          </a:prstGeom>
        </p:spPr>
      </p:pic>
    </p:spTree>
    <p:extLst>
      <p:ext uri="{BB962C8B-B14F-4D97-AF65-F5344CB8AC3E}">
        <p14:creationId xmlns:p14="http://schemas.microsoft.com/office/powerpoint/2010/main" val="4203540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Essential Question:</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smtClean="0"/>
              <a:t>How do governments answer the three basic economic questions of what to produce, how to produce, and for whom to produce?</a:t>
            </a: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1" y="2743200"/>
            <a:ext cx="7543801" cy="3810000"/>
          </a:xfrm>
          <a:prstGeom prst="rect">
            <a:avLst/>
          </a:prstGeom>
        </p:spPr>
      </p:pic>
    </p:spTree>
    <p:extLst>
      <p:ext uri="{BB962C8B-B14F-4D97-AF65-F5344CB8AC3E}">
        <p14:creationId xmlns:p14="http://schemas.microsoft.com/office/powerpoint/2010/main" val="24733052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38892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793" y="813615"/>
            <a:ext cx="11302584" cy="2554545"/>
          </a:xfrm>
          <a:prstGeom prst="rect">
            <a:avLst/>
          </a:prstGeom>
        </p:spPr>
        <p:txBody>
          <a:bodyPr wrap="square">
            <a:spAutoFit/>
          </a:bodyPr>
          <a:lstStyle/>
          <a:p>
            <a:r>
              <a:rPr lang="en-US" sz="3200" u="sng" dirty="0"/>
              <a:t>Refers to the ability of consumers, producers, and workers to make their own decisions about consumption, production, and distribution of “G and S”.</a:t>
            </a:r>
            <a:r>
              <a:rPr lang="en-US" sz="3200" dirty="0"/>
              <a:t> “ME” tend to have a great deal of economic freedom while “CE” may limit economic freedom in favor of more equal distribution of wealth. 	</a:t>
            </a:r>
          </a:p>
        </p:txBody>
      </p:sp>
      <p:sp>
        <p:nvSpPr>
          <p:cNvPr id="3" name="Rectangle 2"/>
          <p:cNvSpPr/>
          <p:nvPr/>
        </p:nvSpPr>
        <p:spPr>
          <a:xfrm>
            <a:off x="1600201" y="0"/>
            <a:ext cx="5655331"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Economic Freedom</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0" y="3612630"/>
            <a:ext cx="4419600" cy="306707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3762530"/>
            <a:ext cx="4038600" cy="2917173"/>
          </a:xfrm>
          <a:prstGeom prst="rect">
            <a:avLst/>
          </a:prstGeom>
        </p:spPr>
      </p:pic>
    </p:spTree>
    <p:extLst>
      <p:ext uri="{BB962C8B-B14F-4D97-AF65-F5344CB8AC3E}">
        <p14:creationId xmlns:p14="http://schemas.microsoft.com/office/powerpoint/2010/main" val="94583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Macro">
  <a:themeElements>
    <a:clrScheme name="Macro">
      <a:dk1>
        <a:sysClr val="windowText" lastClr="000000"/>
      </a:dk1>
      <a:lt1>
        <a:sysClr val="window" lastClr="FFFFFF"/>
      </a:lt1>
      <a:dk2>
        <a:srgbClr val="3F3F4D"/>
      </a:dk2>
      <a:lt2>
        <a:srgbClr val="DDDDDD"/>
      </a:lt2>
      <a:accent1>
        <a:srgbClr val="A51009"/>
      </a:accent1>
      <a:accent2>
        <a:srgbClr val="DE7014"/>
      </a:accent2>
      <a:accent3>
        <a:srgbClr val="704836"/>
      </a:accent3>
      <a:accent4>
        <a:srgbClr val="F2B431"/>
      </a:accent4>
      <a:accent5>
        <a:srgbClr val="7F221D"/>
      </a:accent5>
      <a:accent6>
        <a:srgbClr val="CDAC77"/>
      </a:accent6>
      <a:hlink>
        <a:srgbClr val="F5B123"/>
      </a:hlink>
      <a:folHlink>
        <a:srgbClr val="E19B0B"/>
      </a:folHlink>
    </a:clrScheme>
    <a:fontScheme name="Macro">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cro">
      <a:fillStyleLst>
        <a:solidFill>
          <a:schemeClr val="phClr"/>
        </a:solidFill>
        <a:gradFill rotWithShape="1">
          <a:gsLst>
            <a:gs pos="0">
              <a:schemeClr val="phClr">
                <a:tint val="65000"/>
                <a:satMod val="300000"/>
              </a:schemeClr>
            </a:gs>
            <a:gs pos="100000">
              <a:schemeClr val="phClr">
                <a:tint val="80000"/>
                <a:satMod val="150000"/>
              </a:schemeClr>
            </a:gs>
          </a:gsLst>
          <a:lin ang="5400000" scaled="0"/>
        </a:gradFill>
        <a:gradFill rotWithShape="1">
          <a:gsLst>
            <a:gs pos="0">
              <a:schemeClr val="phClr">
                <a:shade val="90000"/>
                <a:satMod val="300000"/>
              </a:schemeClr>
            </a:gs>
            <a:gs pos="100000">
              <a:schemeClr val="phClr">
                <a:satMod val="150000"/>
              </a:schemeClr>
            </a:gs>
          </a:gsLst>
          <a:path path="circle">
            <a:fillToRect l="50000" t="100000" r="100000" b="50000"/>
          </a:path>
        </a:gradFill>
      </a:fillStyleLst>
      <a:lnStyleLst>
        <a:ln w="9525" cap="flat" cmpd="sng" algn="ctr">
          <a:solidFill>
            <a:schemeClr val="phClr"/>
          </a:solidFill>
          <a:prstDash val="solid"/>
        </a:ln>
        <a:ln w="13970" cap="flat" cmpd="sng" algn="ctr">
          <a:solidFill>
            <a:schemeClr val="phClr"/>
          </a:solidFill>
          <a:prstDash val="solid"/>
        </a:ln>
        <a:ln w="22225" cap="flat" cmpd="sng" algn="ctr">
          <a:solidFill>
            <a:schemeClr val="phClr"/>
          </a:solidFill>
          <a:prstDash val="solid"/>
        </a:ln>
      </a:lnStyleLst>
      <a:effectStyleLst>
        <a:effectStyle>
          <a:effectLst>
            <a:outerShdw blurRad="50800" dist="25400" dir="5400000" rotWithShape="0">
              <a:srgbClr val="000000">
                <a:alpha val="70000"/>
              </a:srgbClr>
            </a:outerShdw>
          </a:effectLst>
        </a:effectStyle>
        <a:effectStyle>
          <a:effectLst>
            <a:outerShdw blurRad="25400" dist="25400" dir="5400000" rotWithShape="0">
              <a:srgbClr val="000000">
                <a:alpha val="70000"/>
              </a:srgbClr>
            </a:outerShdw>
          </a:effectLst>
          <a:scene3d>
            <a:camera prst="orthographicFront">
              <a:rot lat="0" lon="0" rev="0"/>
            </a:camera>
            <a:lightRig rig="threePt" dir="tl"/>
          </a:scene3d>
          <a:sp3d contourW="15875" prstMaterial="softmetal">
            <a:bevelT w="25400" h="19050" prst="angle"/>
            <a:contourClr>
              <a:schemeClr val="phClr">
                <a:shade val="30000"/>
              </a:schemeClr>
            </a:contourClr>
          </a:sp3d>
        </a:effectStyle>
        <a:effectStyle>
          <a:effectLst>
            <a:outerShdw blurRad="25400" dist="25400" dir="5400000" rotWithShape="0">
              <a:srgbClr val="000000">
                <a:alpha val="40000"/>
              </a:srgbClr>
            </a:outerShdw>
          </a:effectLst>
          <a:scene3d>
            <a:camera prst="orthographicFront">
              <a:rot lat="0" lon="0" rev="0"/>
            </a:camera>
            <a:lightRig rig="threePt" dir="tl"/>
          </a:scene3d>
          <a:sp3d contourW="19050" prstMaterial="metal">
            <a:bevelT w="63500" h="31750" prst="angle"/>
            <a:contourClr>
              <a:schemeClr val="phClr">
                <a:shade val="25000"/>
                <a:satMod val="130000"/>
              </a:schemeClr>
            </a:contourClr>
          </a:sp3d>
        </a:effectStyle>
      </a:effectStyleLst>
      <a:bgFillStyleLst>
        <a:solidFill>
          <a:schemeClr val="phClr"/>
        </a:solidFill>
        <a:gradFill rotWithShape="1">
          <a:gsLst>
            <a:gs pos="0">
              <a:schemeClr val="phClr">
                <a:tint val="67000"/>
                <a:shade val="93000"/>
                <a:satMod val="110000"/>
                <a:lumMod val="90000"/>
              </a:schemeClr>
            </a:gs>
            <a:gs pos="76000">
              <a:schemeClr val="phClr">
                <a:tint val="85000"/>
                <a:shade val="75000"/>
                <a:satMod val="120000"/>
              </a:schemeClr>
            </a:gs>
            <a:gs pos="100000">
              <a:schemeClr val="phClr">
                <a:tint val="86000"/>
                <a:shade val="50000"/>
                <a:satMod val="130000"/>
              </a:schemeClr>
            </a:gs>
          </a:gsLst>
          <a:lin ang="5400000" scaled="0"/>
        </a:gradFill>
        <a:gradFill rotWithShape="1">
          <a:gsLst>
            <a:gs pos="0">
              <a:schemeClr val="phClr">
                <a:tint val="96000"/>
                <a:shade val="35000"/>
                <a:satMod val="146000"/>
                <a:lumMod val="101000"/>
              </a:schemeClr>
            </a:gs>
            <a:gs pos="26000">
              <a:schemeClr val="phClr">
                <a:tint val="96000"/>
                <a:shade val="96000"/>
                <a:satMod val="190000"/>
              </a:schemeClr>
            </a:gs>
            <a:gs pos="100000">
              <a:schemeClr val="phClr">
                <a:tint val="60000"/>
                <a:shade val="90000"/>
                <a:satMod val="220000"/>
                <a:lumMod val="11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TotalTime>
  <Words>959</Words>
  <Application>Microsoft Office PowerPoint</Application>
  <PresentationFormat>Widescreen</PresentationFormat>
  <Paragraphs>56</Paragraphs>
  <Slides>29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Trebuchet MS</vt:lpstr>
      <vt:lpstr>Wingdings</vt:lpstr>
      <vt:lpstr>Wingdings 3</vt:lpstr>
      <vt:lpstr>Macro</vt:lpstr>
      <vt:lpstr>PowerPoint Presentation</vt:lpstr>
      <vt:lpstr>PowerPoint Presentation</vt:lpstr>
      <vt:lpstr>PowerPoint Presentation</vt:lpstr>
      <vt:lpstr>PowerPoint Presentation</vt:lpstr>
      <vt:lpstr>PowerPoint Presentation</vt:lpstr>
      <vt:lpstr>Standard:</vt:lpstr>
      <vt:lpstr>Essential Question: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Standard:</vt:lpstr>
      <vt:lpstr>Essential Question:</vt:lpstr>
      <vt:lpstr>Upcoming Dates you need to know … </vt:lpstr>
      <vt:lpstr>Is Man inherently good or evil?</vt:lpstr>
      <vt:lpstr>Is Man inherently good or evil?</vt:lpstr>
      <vt:lpstr>Free Market      Command</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20</cp:revision>
  <cp:lastPrinted>2016-08-17T12:26:54Z</cp:lastPrinted>
  <dcterms:created xsi:type="dcterms:W3CDTF">2016-08-15T22:20:25Z</dcterms:created>
  <dcterms:modified xsi:type="dcterms:W3CDTF">2016-08-18T11:44:05Z</dcterms:modified>
</cp:coreProperties>
</file>